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9"/>
  </p:notesMasterIdLst>
  <p:handoutMasterIdLst>
    <p:handoutMasterId r:id="rId30"/>
  </p:handoutMasterIdLst>
  <p:sldIdLst>
    <p:sldId id="293" r:id="rId5"/>
    <p:sldId id="294" r:id="rId6"/>
    <p:sldId id="303" r:id="rId7"/>
    <p:sldId id="302" r:id="rId8"/>
    <p:sldId id="304" r:id="rId9"/>
    <p:sldId id="305" r:id="rId10"/>
    <p:sldId id="306" r:id="rId11"/>
    <p:sldId id="309" r:id="rId12"/>
    <p:sldId id="307" r:id="rId13"/>
    <p:sldId id="308" r:id="rId14"/>
    <p:sldId id="310" r:id="rId15"/>
    <p:sldId id="311" r:id="rId16"/>
    <p:sldId id="312" r:id="rId17"/>
    <p:sldId id="313" r:id="rId18"/>
    <p:sldId id="314" r:id="rId19"/>
    <p:sldId id="316" r:id="rId20"/>
    <p:sldId id="315" r:id="rId21"/>
    <p:sldId id="317" r:id="rId22"/>
    <p:sldId id="318" r:id="rId23"/>
    <p:sldId id="319" r:id="rId24"/>
    <p:sldId id="320" r:id="rId25"/>
    <p:sldId id="321" r:id="rId26"/>
    <p:sldId id="322" r:id="rId27"/>
    <p:sldId id="301" r:id="rId28"/>
  </p:sldIdLst>
  <p:sldSz cx="9144000" cy="5143500" type="screen16x9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3979" autoAdjust="0"/>
  </p:normalViewPr>
  <p:slideViewPr>
    <p:cSldViewPr>
      <p:cViewPr varScale="1">
        <p:scale>
          <a:sx n="141" d="100"/>
          <a:sy n="141" d="100"/>
        </p:scale>
        <p:origin x="78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1616" y="48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3373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B4C6545-DE21-4D42-90B9-358D2B5C9BD3}" type="datetimeFigureOut">
              <a:rPr lang="fr-CH"/>
              <a:pPr>
                <a:defRPr/>
              </a:pPr>
              <a:t>30.11.2024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3373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49AFCFC-08F2-4D3F-8046-0DCA77F23EF8}" type="slidenum">
              <a:rPr lang="fr-CH"/>
              <a:pPr>
                <a:defRPr/>
              </a:pPr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3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5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Cliquez pour modifier les styles du texte du masque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3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4CAA6F3-82AA-47A8-BA7A-1E0FF599B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CAA6F3-82AA-47A8-BA7A-1E0FF599BA8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188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4499992" y="66898"/>
            <a:ext cx="4536504" cy="1640756"/>
          </a:xfrm>
        </p:spPr>
        <p:txBody>
          <a:bodyPr anchor="b"/>
          <a:lstStyle>
            <a:lvl1pPr>
              <a:defRPr sz="3000" baseline="0"/>
            </a:lvl1pPr>
          </a:lstStyle>
          <a:p>
            <a:r>
              <a:rPr lang="fr-FR" dirty="0"/>
              <a:t>Cliquez pour insérer le titre de la présentation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499992" y="1707654"/>
            <a:ext cx="4536504" cy="1134126"/>
          </a:xfrm>
        </p:spPr>
        <p:txBody>
          <a:bodyPr/>
          <a:lstStyle>
            <a:lvl1pPr marL="0" indent="0" algn="l">
              <a:buNone/>
              <a:defRPr sz="240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/>
              <a:t>Cliquez pour modifier le style des sous-titres du masque</a:t>
            </a:r>
            <a:endParaRPr lang="fr-CH" dirty="0"/>
          </a:p>
        </p:txBody>
      </p:sp>
      <p:sp>
        <p:nvSpPr>
          <p:cNvPr id="8" name="Espace réservé du contenu 2"/>
          <p:cNvSpPr>
            <a:spLocks noGrp="1"/>
          </p:cNvSpPr>
          <p:nvPr>
            <p:ph sz="half" idx="13" hasCustomPrompt="1"/>
          </p:nvPr>
        </p:nvSpPr>
        <p:spPr>
          <a:xfrm>
            <a:off x="4499992" y="3219822"/>
            <a:ext cx="4392488" cy="1836204"/>
          </a:xfrm>
        </p:spPr>
        <p:txBody>
          <a:bodyPr/>
          <a:lstStyle>
            <a:lvl1pPr>
              <a:buNone/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insérer votre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4"/>
          </p:nvPr>
        </p:nvSpPr>
        <p:spPr>
          <a:xfrm>
            <a:off x="4500563" y="2842022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5"/>
          </p:nvPr>
        </p:nvSpPr>
        <p:spPr>
          <a:xfrm>
            <a:off x="827088" y="4624387"/>
            <a:ext cx="2895600" cy="3571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l="6218" t="2818"/>
          <a:stretch>
            <a:fillRect/>
          </a:stretch>
        </p:blipFill>
        <p:spPr bwMode="auto">
          <a:xfrm>
            <a:off x="611560" y="267494"/>
            <a:ext cx="3528392" cy="431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87474"/>
            <a:ext cx="6192688" cy="378042"/>
          </a:xfrm>
        </p:spPr>
        <p:txBody>
          <a:bodyPr/>
          <a:lstStyle/>
          <a:p>
            <a:r>
              <a:rPr lang="fr-FR" dirty="0"/>
              <a:t>Cliquez pour modifier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45000"/>
            <a:ext cx="8229600" cy="3697058"/>
          </a:xfrm>
        </p:spPr>
        <p:txBody>
          <a:bodyPr/>
          <a:lstStyle>
            <a:lvl1pPr>
              <a:buSzPct val="80000"/>
              <a:defRPr/>
            </a:lvl1pPr>
            <a:lvl2pPr>
              <a:buSzPct val="100000"/>
              <a:defRPr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4677966"/>
            <a:ext cx="647700" cy="378619"/>
          </a:xfrm>
        </p:spPr>
        <p:txBody>
          <a:bodyPr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fr-CH" sz="1400" kern="1200">
                <a:solidFill>
                  <a:schemeClr val="tx2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‹#›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247715"/>
            <a:ext cx="7772400" cy="2079017"/>
          </a:xfrm>
        </p:spPr>
        <p:txBody>
          <a:bodyPr anchor="t"/>
          <a:lstStyle>
            <a:lvl1pPr algn="l">
              <a:defRPr sz="3000" b="0" cap="none" baseline="0"/>
            </a:lvl1pPr>
          </a:lstStyle>
          <a:p>
            <a:r>
              <a:rPr lang="fr-FR" dirty="0"/>
              <a:t>Cliquez pour modifier le style du titre</a:t>
            </a:r>
            <a:endParaRPr lang="fr-CH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4679156"/>
            <a:ext cx="647700" cy="37742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A5853-74E8-4477-9BDE-179E73DE4D1F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87474"/>
            <a:ext cx="6120680" cy="378042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45000"/>
            <a:ext cx="4038600" cy="364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45000"/>
            <a:ext cx="4038600" cy="364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4677966"/>
            <a:ext cx="647700" cy="378619"/>
          </a:xfr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fr-CH" sz="1400" kern="1200" smtClean="0">
                <a:solidFill>
                  <a:schemeClr val="bg2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algn="r">
              <a:defRPr/>
            </a:pPr>
            <a:fld id="{6D50F976-ED03-4AFA-8DEC-1D2A8443733C}" type="slidenum">
              <a:rPr lang="fr-CH" smtClean="0"/>
              <a:pPr algn="r">
                <a:defRPr/>
              </a:pPr>
              <a:t>‹#›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86916"/>
            <a:ext cx="6120680" cy="378619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Cliquez pour modifier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4679156"/>
            <a:ext cx="647700" cy="37742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BFC4F-9A2D-429A-B9A9-3BB7FEBE0BF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pour modifier le style du titre</a:t>
            </a:r>
            <a:endParaRPr lang="fr-CH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4679156"/>
            <a:ext cx="647700" cy="37742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5A76D-C765-4406-92B4-4EB6523E831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4679156"/>
            <a:ext cx="647700" cy="37742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B2DC5-527A-43BE-8519-F2D492EEFA6F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87474"/>
            <a:ext cx="6120680" cy="378042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FR" dirty="0"/>
              <a:t>Cliquez pour modifier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789553"/>
            <a:ext cx="5111750" cy="38050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789553"/>
            <a:ext cx="3008313" cy="380507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4679156"/>
            <a:ext cx="647700" cy="37742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21AA4-CC86-4390-A2EB-97155ED80552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0462"/>
            <a:ext cx="6192688" cy="42505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FR" dirty="0"/>
              <a:t>Cliquez pour modifier le style du titre</a:t>
            </a:r>
            <a:endParaRPr lang="fr-CH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781794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4679156"/>
            <a:ext cx="647700" cy="37742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D1C0C-5C3B-412A-8A2E-0A1766C03E50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86916"/>
            <a:ext cx="6192838" cy="37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45357"/>
            <a:ext cx="8229600" cy="3642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Cliquez</a:t>
            </a:r>
            <a:r>
              <a:rPr lang="en-US" dirty="0"/>
              <a:t> pour modifier les styles du </a:t>
            </a:r>
            <a:r>
              <a:rPr lang="en-US" dirty="0" err="1"/>
              <a:t>texte</a:t>
            </a:r>
            <a:r>
              <a:rPr lang="en-US" dirty="0"/>
              <a:t> du masque</a:t>
            </a:r>
          </a:p>
          <a:p>
            <a:pPr lvl="1"/>
            <a:r>
              <a:rPr lang="en-US" dirty="0" err="1"/>
              <a:t>Deuxième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Troisième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Quatrième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Cinquième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7988" y="4679156"/>
            <a:ext cx="648000" cy="377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1400" kern="1200">
                <a:solidFill>
                  <a:schemeClr val="tx2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9BAA5FE0-F9D2-408F-983E-B87BCD5EA5C6}" type="slidenum">
              <a:rPr lang="fr-CH" smtClean="0"/>
              <a:pPr>
                <a:defRPr/>
              </a:pPr>
              <a:t>‹#›</a:t>
            </a:fld>
            <a:endParaRPr lang="fr-CH" dirty="0"/>
          </a:p>
        </p:txBody>
      </p:sp>
      <p:sp>
        <p:nvSpPr>
          <p:cNvPr id="10" name="Line 6"/>
          <p:cNvSpPr>
            <a:spLocks noChangeShapeType="1"/>
          </p:cNvSpPr>
          <p:nvPr userDrawn="1"/>
        </p:nvSpPr>
        <p:spPr bwMode="auto">
          <a:xfrm flipH="1">
            <a:off x="323851" y="465535"/>
            <a:ext cx="6119813" cy="0"/>
          </a:xfrm>
          <a:prstGeom prst="line">
            <a:avLst/>
          </a:prstGeom>
          <a:noFill/>
          <a:ln w="19050">
            <a:solidFill>
              <a:srgbClr val="E4052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CH">
              <a:latin typeface="Arial" pitchFamily="34" charset="0"/>
            </a:endParaRPr>
          </a:p>
        </p:txBody>
      </p:sp>
      <p:pic>
        <p:nvPicPr>
          <p:cNvPr id="9" name="Picture 5" descr="GOUV_MAEE_Direction de la coopération au développement et de l’action humanitaire 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516216" y="123478"/>
            <a:ext cx="2484437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Ø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itchFamily="34" charset="0"/>
        <a:buChar char="•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‒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»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luc.reding@mj.etat.l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6898"/>
            <a:ext cx="8352928" cy="1640756"/>
          </a:xfrm>
        </p:spPr>
        <p:txBody>
          <a:bodyPr/>
          <a:lstStyle/>
          <a:p>
            <a:br>
              <a:rPr lang="en-US" sz="2400" dirty="0">
                <a:solidFill>
                  <a:schemeClr val="accent4"/>
                </a:solidFill>
              </a:rPr>
            </a:b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699542"/>
            <a:ext cx="8352928" cy="2808312"/>
          </a:xfrm>
        </p:spPr>
        <p:txBody>
          <a:bodyPr/>
          <a:lstStyle/>
          <a:p>
            <a:pPr algn="ctr"/>
            <a:r>
              <a:rPr lang="fr-FR" sz="2800" b="1" dirty="0">
                <a:solidFill>
                  <a:schemeClr val="accent4"/>
                </a:solidFill>
              </a:rPr>
              <a:t>« Le cadre légal du Cannabis au Luxembourg »</a:t>
            </a:r>
          </a:p>
          <a:p>
            <a:pPr algn="ctr"/>
            <a:r>
              <a:rPr lang="fr-FR" sz="2800" dirty="0">
                <a:solidFill>
                  <a:schemeClr val="accent4"/>
                </a:solidFill>
              </a:rPr>
              <a:t>Journée scientifique ALSAT du 29 novembre 2024</a:t>
            </a:r>
          </a:p>
          <a:p>
            <a:pPr algn="ctr"/>
            <a:endParaRPr lang="fr-FR" sz="2000" dirty="0">
              <a:solidFill>
                <a:schemeClr val="accent4"/>
              </a:solidFill>
            </a:endParaRPr>
          </a:p>
          <a:p>
            <a:pPr algn="ctr"/>
            <a:r>
              <a:rPr lang="fr-FR" dirty="0">
                <a:solidFill>
                  <a:schemeClr val="accent4"/>
                </a:solidFill>
              </a:rPr>
              <a:t>Luc REDING</a:t>
            </a:r>
          </a:p>
          <a:p>
            <a:pPr algn="ctr"/>
            <a:r>
              <a:rPr lang="fr-FR" dirty="0">
                <a:solidFill>
                  <a:schemeClr val="accent4"/>
                </a:solidFill>
              </a:rPr>
              <a:t>Directeur adjoint</a:t>
            </a:r>
          </a:p>
          <a:p>
            <a:pPr algn="ctr"/>
            <a:r>
              <a:rPr lang="fr-FR" dirty="0">
                <a:solidFill>
                  <a:schemeClr val="accent4"/>
                </a:solidFill>
              </a:rPr>
              <a:t>Direction Droit Pénal et Pénitentiaire</a:t>
            </a:r>
          </a:p>
          <a:p>
            <a:pPr algn="ctr"/>
            <a:endParaRPr lang="en-US" sz="20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563" y="3607960"/>
            <a:ext cx="4392612" cy="1059717"/>
          </a:xfrm>
        </p:spPr>
      </p:pic>
      <p:sp>
        <p:nvSpPr>
          <p:cNvPr id="4" name="Rectangle 3"/>
          <p:cNvSpPr/>
          <p:nvPr/>
        </p:nvSpPr>
        <p:spPr>
          <a:xfrm>
            <a:off x="683568" y="483518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6272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BCAC3-6A8B-D61C-AA29-AB418A52A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 route </a:t>
            </a:r>
            <a:r>
              <a:rPr lang="en-US" dirty="0" err="1"/>
              <a:t>vers</a:t>
            </a:r>
            <a:r>
              <a:rPr lang="en-US" dirty="0"/>
              <a:t> le cannabis </a:t>
            </a:r>
            <a:r>
              <a:rPr lang="en-US" dirty="0" err="1"/>
              <a:t>récréatif</a:t>
            </a:r>
            <a:r>
              <a:rPr lang="en-US" dirty="0"/>
              <a:t>…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0935F-87DB-3979-FD48-D4CAC15CC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b="1" dirty="0">
                <a:solidFill>
                  <a:schemeClr val="accent4"/>
                </a:solidFill>
              </a:rPr>
              <a:t>Accord de coalition gouvernementale </a:t>
            </a:r>
            <a:r>
              <a:rPr lang="fr-FR" sz="2800" b="1" u="sng" dirty="0">
                <a:solidFill>
                  <a:schemeClr val="accent4"/>
                </a:solidFill>
              </a:rPr>
              <a:t>2018-2023:</a:t>
            </a:r>
            <a:r>
              <a:rPr lang="fr-FR" sz="2800" b="1" dirty="0">
                <a:solidFill>
                  <a:schemeClr val="accent4"/>
                </a:solidFill>
              </a:rPr>
              <a:t> </a:t>
            </a:r>
          </a:p>
          <a:p>
            <a:pPr marL="0" indent="0">
              <a:buNone/>
            </a:pPr>
            <a:r>
              <a:rPr lang="fr-FR" sz="2800" i="1" dirty="0">
                <a:solidFill>
                  <a:schemeClr val="accent4"/>
                </a:solidFill>
              </a:rPr>
              <a:t>« </a:t>
            </a:r>
            <a:r>
              <a:rPr lang="fr-FR" sz="2800" b="1" i="1" dirty="0">
                <a:solidFill>
                  <a:schemeClr val="accent4"/>
                </a:solidFill>
              </a:rPr>
              <a:t>Cannabis récréatif </a:t>
            </a:r>
            <a:r>
              <a:rPr lang="fr-FR" sz="2800" i="1" dirty="0">
                <a:solidFill>
                  <a:schemeClr val="accent4"/>
                </a:solidFill>
              </a:rPr>
              <a:t>», objectifs principaux: dépénalisation / légalisation de la production sur le territoire national, achat, possession et consommation de cannabis récréatif pour les </a:t>
            </a:r>
            <a:r>
              <a:rPr lang="fr-FR" sz="2800" b="1" i="1" dirty="0">
                <a:solidFill>
                  <a:schemeClr val="accent4"/>
                </a:solidFill>
              </a:rPr>
              <a:t>besoins personnels</a:t>
            </a:r>
            <a:r>
              <a:rPr lang="fr-FR" sz="2800" i="1" dirty="0">
                <a:solidFill>
                  <a:schemeClr val="accent4"/>
                </a:solidFill>
              </a:rPr>
              <a:t> des </a:t>
            </a:r>
            <a:r>
              <a:rPr lang="fr-FR" sz="2800" b="1" i="1" dirty="0">
                <a:solidFill>
                  <a:schemeClr val="accent4"/>
                </a:solidFill>
              </a:rPr>
              <a:t>résidents majeurs</a:t>
            </a:r>
            <a:r>
              <a:rPr lang="fr-FR" sz="2800" i="1" dirty="0">
                <a:solidFill>
                  <a:schemeClr val="accent4"/>
                </a:solidFill>
              </a:rPr>
              <a:t>, éloigner les consommateurs du marché illicite, réduire les dangers psychiques et physiques y liés (…)</a:t>
            </a:r>
            <a:endParaRPr lang="fr-FR" sz="2800" dirty="0">
              <a:solidFill>
                <a:schemeClr val="accent4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1C1364-E343-72A6-A2D5-8B2083DB5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10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917774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A653D-6348-9844-E58C-FB5BF419A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 route </a:t>
            </a:r>
            <a:r>
              <a:rPr lang="en-US" dirty="0" err="1"/>
              <a:t>vers</a:t>
            </a:r>
            <a:r>
              <a:rPr lang="en-US" dirty="0"/>
              <a:t> le cannabis </a:t>
            </a:r>
            <a:r>
              <a:rPr lang="en-US" dirty="0" err="1"/>
              <a:t>récréatif</a:t>
            </a:r>
            <a:r>
              <a:rPr lang="en-US" dirty="0"/>
              <a:t>…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9316-7EFA-1444-913D-3837E503B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i="1" dirty="0"/>
              <a:t> </a:t>
            </a:r>
            <a:r>
              <a:rPr lang="fr-FR" sz="2800" i="1" dirty="0">
                <a:solidFill>
                  <a:schemeClr val="accent4"/>
                </a:solidFill>
              </a:rPr>
              <a:t>(…) combattre la criminalité de l'approvisionnement, </a:t>
            </a:r>
            <a:r>
              <a:rPr lang="fr-FR" sz="2800" b="1" i="1" dirty="0">
                <a:solidFill>
                  <a:schemeClr val="accent4"/>
                </a:solidFill>
              </a:rPr>
              <a:t>instauration</a:t>
            </a:r>
            <a:r>
              <a:rPr lang="fr-FR" sz="2800" i="1" dirty="0">
                <a:solidFill>
                  <a:schemeClr val="accent4"/>
                </a:solidFill>
              </a:rPr>
              <a:t> sous le contrôle de l’Etat une </a:t>
            </a:r>
            <a:r>
              <a:rPr lang="fr-FR" sz="2800" b="1" i="1" dirty="0">
                <a:solidFill>
                  <a:schemeClr val="accent4"/>
                </a:solidFill>
              </a:rPr>
              <a:t>chaîne de production et de vente </a:t>
            </a:r>
            <a:r>
              <a:rPr lang="fr-FR" sz="2800" i="1" dirty="0">
                <a:solidFill>
                  <a:schemeClr val="accent4"/>
                </a:solidFill>
              </a:rPr>
              <a:t>nationale, garantir ainsi la qualité du produit;</a:t>
            </a:r>
          </a:p>
          <a:p>
            <a:pPr marL="0" indent="0">
              <a:buNone/>
            </a:pPr>
            <a:r>
              <a:rPr lang="fr-FR" sz="2800" b="1" i="1" dirty="0">
                <a:solidFill>
                  <a:schemeClr val="accent4"/>
                </a:solidFill>
              </a:rPr>
              <a:t>Recettes</a:t>
            </a:r>
            <a:r>
              <a:rPr lang="fr-FR" sz="2800" i="1" dirty="0">
                <a:solidFill>
                  <a:schemeClr val="accent4"/>
                </a:solidFill>
              </a:rPr>
              <a:t> provenant de la vente du cannabis seront investies prioritairement dans la </a:t>
            </a:r>
            <a:r>
              <a:rPr lang="fr-FR" sz="2800" b="1" i="1" dirty="0">
                <a:solidFill>
                  <a:schemeClr val="accent4"/>
                </a:solidFill>
              </a:rPr>
              <a:t>prévention</a:t>
            </a:r>
            <a:r>
              <a:rPr lang="fr-FR" sz="2800" i="1" dirty="0">
                <a:solidFill>
                  <a:schemeClr val="accent4"/>
                </a:solidFill>
              </a:rPr>
              <a:t>, la </a:t>
            </a:r>
            <a:r>
              <a:rPr lang="fr-FR" sz="2800" b="1" i="1" dirty="0">
                <a:solidFill>
                  <a:schemeClr val="accent4"/>
                </a:solidFill>
              </a:rPr>
              <a:t>sensibilisation</a:t>
            </a:r>
            <a:r>
              <a:rPr lang="fr-FR" sz="2800" i="1" dirty="0">
                <a:solidFill>
                  <a:schemeClr val="accent4"/>
                </a:solidFill>
              </a:rPr>
              <a:t> et la </a:t>
            </a:r>
            <a:r>
              <a:rPr lang="fr-FR" sz="2800" b="1" i="1" dirty="0">
                <a:solidFill>
                  <a:schemeClr val="accent4"/>
                </a:solidFill>
              </a:rPr>
              <a:t>prise en charge </a:t>
            </a:r>
            <a:r>
              <a:rPr lang="fr-FR" sz="2800" i="1" dirty="0">
                <a:solidFill>
                  <a:schemeClr val="accent4"/>
                </a:solidFill>
              </a:rPr>
              <a:t>dans le vaste domaine de la dépendance. »</a:t>
            </a:r>
          </a:p>
          <a:p>
            <a:endParaRPr lang="fr-F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AF2F53-D20E-F262-C00B-BCD55D162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11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338911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18E06-F77A-ADBA-CCC1-84AC55CDA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le cannabis </a:t>
            </a:r>
            <a:r>
              <a:rPr lang="en-US" dirty="0" err="1"/>
              <a:t>récréatif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arrivé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46244-AEC6-1CC5-CC37-0F6521D4B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fr-FR" sz="2800" i="1" dirty="0">
                <a:solidFill>
                  <a:schemeClr val="accent4"/>
                </a:solidFill>
              </a:rPr>
              <a:t>Ambitions politiques vs. « la politique est l’art du faisable »:</a:t>
            </a:r>
          </a:p>
          <a:p>
            <a:pPr>
              <a:spcBef>
                <a:spcPts val="1800"/>
              </a:spcBef>
            </a:pPr>
            <a:r>
              <a:rPr lang="fr-FR" sz="2800" b="1" dirty="0">
                <a:solidFill>
                  <a:schemeClr val="tx1"/>
                </a:solidFill>
              </a:rPr>
              <a:t>Loi du 10 juillet 2023 </a:t>
            </a:r>
            <a:r>
              <a:rPr lang="fr-FR" sz="2800" dirty="0">
                <a:solidFill>
                  <a:schemeClr val="accent4"/>
                </a:solidFill>
              </a:rPr>
              <a:t>modifiant la loi « stupéfiants » du 19 février 1973 pour réglementer la production et la consommation du cannabis </a:t>
            </a:r>
            <a:r>
              <a:rPr lang="fr-FR" sz="2800" b="1" dirty="0">
                <a:solidFill>
                  <a:schemeClr val="accent4"/>
                </a:solidFill>
              </a:rPr>
              <a:t>récréatif</a:t>
            </a:r>
          </a:p>
          <a:p>
            <a:endParaRPr lang="fr-F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78A7B-2FF5-CE0F-4993-44469C4A8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12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150173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B36AE-3DA5-C526-A808-A1B28D445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le cannabis </a:t>
            </a:r>
            <a:r>
              <a:rPr lang="en-US" dirty="0" err="1"/>
              <a:t>récréatif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arrivé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74E4D-D00B-8886-F1B3-1B5FDB92C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solidFill>
                  <a:schemeClr val="accent4"/>
                </a:solidFill>
              </a:rPr>
              <a:t>Production </a:t>
            </a:r>
            <a:r>
              <a:rPr lang="en-US" sz="2800" b="1" dirty="0" err="1">
                <a:solidFill>
                  <a:schemeClr val="accent4"/>
                </a:solidFill>
              </a:rPr>
              <a:t>privée</a:t>
            </a:r>
            <a:r>
              <a:rPr lang="en-US" sz="2800" b="1" dirty="0">
                <a:solidFill>
                  <a:schemeClr val="accent4"/>
                </a:solidFill>
              </a:rPr>
              <a:t> </a:t>
            </a:r>
            <a:r>
              <a:rPr lang="en-US" sz="2800" b="1" dirty="0" err="1">
                <a:solidFill>
                  <a:schemeClr val="accent4"/>
                </a:solidFill>
              </a:rPr>
              <a:t>légale</a:t>
            </a:r>
            <a:r>
              <a:rPr lang="en-US" sz="2800" b="1" dirty="0">
                <a:solidFill>
                  <a:schemeClr val="accent4"/>
                </a:solidFill>
              </a:rPr>
              <a:t> </a:t>
            </a:r>
            <a:r>
              <a:rPr lang="en-US" sz="2800" b="1" u="sng" dirty="0" err="1">
                <a:solidFill>
                  <a:schemeClr val="accent4"/>
                </a:solidFill>
              </a:rPr>
              <a:t>si</a:t>
            </a:r>
            <a:r>
              <a:rPr lang="en-US" sz="2800" b="1" dirty="0">
                <a:solidFill>
                  <a:schemeClr val="accent4"/>
                </a:solidFill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accent4"/>
                </a:solidFill>
              </a:rPr>
              <a:t>4 plantes au maximum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accent4"/>
                </a:solidFill>
              </a:rPr>
              <a:t>par communauté domestique (= foyer commun + budget commun)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accent4"/>
                </a:solidFill>
              </a:rPr>
              <a:t>Par une personne majeure</a:t>
            </a:r>
          </a:p>
          <a:p>
            <a:pPr marL="0" indent="0">
              <a:buNone/>
            </a:pPr>
            <a:endParaRPr lang="fr-FR" sz="2800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fr-FR" sz="2800" dirty="0">
              <a:solidFill>
                <a:schemeClr val="accent4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8683D-B118-05DF-0B2B-09849F4C4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13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294557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B73B-7B6E-7574-40FB-D5C4F891D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le cannabis </a:t>
            </a:r>
            <a:r>
              <a:rPr lang="en-US" dirty="0" err="1"/>
              <a:t>récréatif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arrivé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2D0F8-CA05-B958-629E-C7BBF389A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sz="2800" b="1" dirty="0">
                <a:solidFill>
                  <a:schemeClr val="accent4"/>
                </a:solidFill>
              </a:rPr>
              <a:t>Lieu de culture:</a:t>
            </a:r>
            <a:r>
              <a:rPr lang="fr-FR" sz="2800" dirty="0">
                <a:solidFill>
                  <a:schemeClr val="accent4"/>
                </a:solidFill>
              </a:rPr>
              <a:t> exclusivement le domicile / la résidence habituelle d’une personne majeure de la communauté domestique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accent4"/>
                </a:solidFill>
              </a:rPr>
              <a:t>Plantes non visibles à partir de la voie publique 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accent4"/>
                </a:solidFill>
              </a:rPr>
              <a:t>Origine ? </a:t>
            </a:r>
            <a:r>
              <a:rPr lang="fr-FR" sz="2800" dirty="0">
                <a:solidFill>
                  <a:schemeClr val="accent4"/>
                </a:solidFill>
                <a:sym typeface="Wingdings" panose="05000000000000000000" pitchFamily="2" charset="2"/>
              </a:rPr>
              <a:t> </a:t>
            </a:r>
            <a:r>
              <a:rPr lang="fr-FR" sz="2800" dirty="0">
                <a:solidFill>
                  <a:schemeClr val="accent4"/>
                </a:solidFill>
              </a:rPr>
              <a:t>Achat de </a:t>
            </a:r>
            <a:r>
              <a:rPr lang="fr-FR" sz="2800" b="1" dirty="0">
                <a:solidFill>
                  <a:schemeClr val="accent4"/>
                </a:solidFill>
              </a:rPr>
              <a:t>semences</a:t>
            </a:r>
            <a:r>
              <a:rPr lang="fr-FR" sz="2800" dirty="0">
                <a:solidFill>
                  <a:schemeClr val="accent4"/>
                </a:solidFill>
              </a:rPr>
              <a:t> sur le marché, avec étiquetage obligatoire informant sur producteur, avertissement sanitaire, etc. </a:t>
            </a:r>
            <a:r>
              <a:rPr lang="fr-FR" sz="2800" dirty="0">
                <a:solidFill>
                  <a:schemeClr val="accent4"/>
                </a:solidFill>
                <a:sym typeface="Wingdings" panose="05000000000000000000" pitchFamily="2" charset="2"/>
              </a:rPr>
              <a:t> </a:t>
            </a:r>
            <a:r>
              <a:rPr lang="fr-FR" sz="2800" dirty="0">
                <a:solidFill>
                  <a:schemeClr val="accent4"/>
                </a:solidFill>
              </a:rPr>
              <a:t>modalités à déterminer par règlement grand-ducal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7DADE-97F3-7451-53CA-329483C30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14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001788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B3E14-8BAD-1874-3A16-56100A7F5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le cannabis </a:t>
            </a:r>
            <a:r>
              <a:rPr lang="en-US" dirty="0" err="1"/>
              <a:t>récréatif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arrivé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2B3C9-498C-0E95-8C83-7B677CA67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sz="2800" dirty="0" err="1">
                <a:solidFill>
                  <a:schemeClr val="accent4"/>
                </a:solidFill>
              </a:rPr>
              <a:t>Limite</a:t>
            </a:r>
            <a:r>
              <a:rPr lang="en-US" sz="2800" dirty="0">
                <a:solidFill>
                  <a:schemeClr val="accent4"/>
                </a:solidFill>
              </a:rPr>
              <a:t> de </a:t>
            </a:r>
            <a:r>
              <a:rPr lang="en-US" sz="2800" dirty="0" err="1">
                <a:solidFill>
                  <a:schemeClr val="accent4"/>
                </a:solidFill>
              </a:rPr>
              <a:t>quantité</a:t>
            </a:r>
            <a:r>
              <a:rPr lang="en-US" sz="2800" dirty="0">
                <a:solidFill>
                  <a:schemeClr val="accent4"/>
                </a:solidFill>
              </a:rPr>
              <a:t> de cannabis </a:t>
            </a:r>
            <a:r>
              <a:rPr lang="en-US" sz="2800" dirty="0" err="1">
                <a:solidFill>
                  <a:schemeClr val="accent4"/>
                </a:solidFill>
              </a:rPr>
              <a:t>stocké</a:t>
            </a:r>
            <a:r>
              <a:rPr lang="en-US" sz="2800" dirty="0">
                <a:solidFill>
                  <a:schemeClr val="accent4"/>
                </a:solidFill>
              </a:rPr>
              <a:t> à domicile après la production </a:t>
            </a:r>
            <a:r>
              <a:rPr lang="en-US" sz="2800" dirty="0" err="1">
                <a:solidFill>
                  <a:schemeClr val="accent4"/>
                </a:solidFill>
              </a:rPr>
              <a:t>privée</a:t>
            </a:r>
            <a:r>
              <a:rPr lang="en-US" sz="2800" dirty="0">
                <a:solidFill>
                  <a:schemeClr val="accent4"/>
                </a:solidFill>
              </a:rPr>
              <a:t> ? NON</a:t>
            </a:r>
          </a:p>
          <a:p>
            <a:pPr>
              <a:spcBef>
                <a:spcPts val="1800"/>
              </a:spcBef>
            </a:pPr>
            <a:r>
              <a:rPr lang="en-US" sz="2800" b="1" dirty="0" err="1">
                <a:solidFill>
                  <a:schemeClr val="accent4"/>
                </a:solidFill>
              </a:rPr>
              <a:t>Consommation</a:t>
            </a:r>
            <a:r>
              <a:rPr lang="en-US" sz="2800" b="1" dirty="0">
                <a:solidFill>
                  <a:schemeClr val="accent4"/>
                </a:solidFill>
              </a:rPr>
              <a:t> et </a:t>
            </a:r>
            <a:r>
              <a:rPr lang="en-US" sz="2800" b="1" dirty="0" err="1">
                <a:solidFill>
                  <a:schemeClr val="accent4"/>
                </a:solidFill>
              </a:rPr>
              <a:t>détention</a:t>
            </a:r>
            <a:r>
              <a:rPr lang="en-US" sz="2800" b="1" dirty="0">
                <a:solidFill>
                  <a:schemeClr val="accent4"/>
                </a:solidFill>
              </a:rPr>
              <a:t> </a:t>
            </a:r>
            <a:r>
              <a:rPr lang="en-US" sz="2800" b="1" dirty="0" err="1">
                <a:solidFill>
                  <a:schemeClr val="accent4"/>
                </a:solidFill>
              </a:rPr>
              <a:t>légales</a:t>
            </a:r>
            <a:r>
              <a:rPr lang="en-US" sz="2800" b="1" dirty="0">
                <a:solidFill>
                  <a:schemeClr val="accent4"/>
                </a:solidFill>
              </a:rPr>
              <a:t> </a:t>
            </a:r>
            <a:r>
              <a:rPr lang="en-US" sz="2800" b="1" u="sng" dirty="0" err="1">
                <a:solidFill>
                  <a:schemeClr val="accent4"/>
                </a:solidFill>
              </a:rPr>
              <a:t>si</a:t>
            </a:r>
            <a:r>
              <a:rPr lang="en-US" sz="2800" b="1" dirty="0">
                <a:solidFill>
                  <a:schemeClr val="accent4"/>
                </a:solidFill>
              </a:rPr>
              <a:t>: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accent4"/>
                </a:solidFill>
              </a:rPr>
              <a:t>Par une personne majeure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accent4"/>
                </a:solidFill>
              </a:rPr>
              <a:t>À son domicile ou à sa résidence habituelle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accent4"/>
                </a:solidFill>
              </a:rPr>
              <a:t>De sa propre production</a:t>
            </a:r>
          </a:p>
          <a:p>
            <a:pPr marL="0" indent="0">
              <a:spcBef>
                <a:spcPts val="1800"/>
              </a:spcBef>
              <a:buNone/>
            </a:pPr>
            <a:endParaRPr lang="fr-FR" sz="2800" b="1" dirty="0">
              <a:solidFill>
                <a:schemeClr val="accent4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22B466-9805-02B2-E44D-00A4A70D1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15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573526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E9187-15CB-2AC3-6375-4693B020D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le cannabis </a:t>
            </a:r>
            <a:r>
              <a:rPr lang="en-US" dirty="0" err="1"/>
              <a:t>récréatif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arrivé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44411-7427-9AF4-3E65-446A2F99D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>
                <a:solidFill>
                  <a:schemeClr val="accent4"/>
                </a:solidFill>
              </a:rPr>
              <a:t>Non-respect de la </a:t>
            </a:r>
            <a:r>
              <a:rPr lang="en-US" dirty="0" err="1">
                <a:solidFill>
                  <a:schemeClr val="accent4"/>
                </a:solidFill>
              </a:rPr>
              <a:t>limite</a:t>
            </a:r>
            <a:r>
              <a:rPr lang="en-US" dirty="0">
                <a:solidFill>
                  <a:schemeClr val="accent4"/>
                </a:solidFill>
              </a:rPr>
              <a:t> des 4 </a:t>
            </a:r>
            <a:r>
              <a:rPr lang="en-US" dirty="0" err="1">
                <a:solidFill>
                  <a:schemeClr val="accent4"/>
                </a:solidFill>
              </a:rPr>
              <a:t>plantes</a:t>
            </a:r>
            <a:r>
              <a:rPr lang="en-US" dirty="0">
                <a:solidFill>
                  <a:schemeClr val="accent4"/>
                </a:solidFill>
              </a:rPr>
              <a:t> et/</a:t>
            </a:r>
            <a:r>
              <a:rPr lang="en-US" dirty="0" err="1">
                <a:solidFill>
                  <a:schemeClr val="accent4"/>
                </a:solidFill>
              </a:rPr>
              <a:t>ou</a:t>
            </a:r>
            <a:r>
              <a:rPr lang="en-US" dirty="0">
                <a:solidFill>
                  <a:schemeClr val="accent4"/>
                </a:solidFill>
              </a:rPr>
              <a:t> du lieu de culture ?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chemeClr val="accent4"/>
                </a:solidFill>
              </a:rPr>
              <a:t>	</a:t>
            </a:r>
            <a:r>
              <a:rPr lang="en-US" dirty="0">
                <a:solidFill>
                  <a:schemeClr val="accent4"/>
                </a:solidFill>
                <a:sym typeface="Wingdings" panose="05000000000000000000" pitchFamily="2" charset="2"/>
              </a:rPr>
              <a:t> 8 </a:t>
            </a:r>
            <a:r>
              <a:rPr lang="en-US" dirty="0" err="1">
                <a:solidFill>
                  <a:schemeClr val="accent4"/>
                </a:solidFill>
                <a:sym typeface="Wingdings" panose="05000000000000000000" pitchFamily="2" charset="2"/>
              </a:rPr>
              <a:t>jours</a:t>
            </a:r>
            <a:r>
              <a:rPr lang="en-US" dirty="0">
                <a:solidFill>
                  <a:schemeClr val="accent4"/>
                </a:solidFill>
                <a:sym typeface="Wingdings" panose="05000000000000000000" pitchFamily="2" charset="2"/>
              </a:rPr>
              <a:t> à 5 </a:t>
            </a:r>
            <a:r>
              <a:rPr lang="en-US" dirty="0" err="1">
                <a:solidFill>
                  <a:schemeClr val="accent4"/>
                </a:solidFill>
                <a:sym typeface="Wingdings" panose="05000000000000000000" pitchFamily="2" charset="2"/>
              </a:rPr>
              <a:t>ans</a:t>
            </a:r>
            <a:r>
              <a:rPr lang="en-US" dirty="0">
                <a:solidFill>
                  <a:schemeClr val="accent4"/>
                </a:solidFill>
                <a:sym typeface="Wingdings" panose="05000000000000000000" pitchFamily="2" charset="2"/>
              </a:rPr>
              <a:t> de prison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chemeClr val="accent4"/>
                </a:solidFill>
                <a:sym typeface="Wingdings" panose="05000000000000000000" pitchFamily="2" charset="2"/>
              </a:rPr>
              <a:t>	 500.- € à 250.000.- € </a:t>
            </a:r>
            <a:r>
              <a:rPr lang="en-US" dirty="0" err="1">
                <a:solidFill>
                  <a:schemeClr val="accent4"/>
                </a:solidFill>
                <a:sym typeface="Wingdings" panose="05000000000000000000" pitchFamily="2" charset="2"/>
              </a:rPr>
              <a:t>d’amende</a:t>
            </a:r>
            <a:endParaRPr lang="en-US" dirty="0">
              <a:solidFill>
                <a:schemeClr val="accent4"/>
              </a:solidFill>
              <a:sym typeface="Wingdings" panose="05000000000000000000" pitchFamily="2" charset="2"/>
            </a:endParaRPr>
          </a:p>
          <a:p>
            <a:pPr>
              <a:spcBef>
                <a:spcPts val="1800"/>
              </a:spcBef>
            </a:pPr>
            <a:endParaRPr lang="fr-FR" sz="2800" dirty="0">
              <a:solidFill>
                <a:schemeClr val="accent4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8B7BC2-6A72-C5F8-4FAA-CA0A474BB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16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8956669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6FA5-EEB7-031D-8CD5-52828A8CA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le cannabis </a:t>
            </a:r>
            <a:r>
              <a:rPr lang="en-US" dirty="0" err="1"/>
              <a:t>récréatif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arrivé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4C58C-37FC-7126-1672-32A8AAEA6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>
                <a:solidFill>
                  <a:schemeClr val="accent4"/>
                </a:solidFill>
              </a:rPr>
              <a:t>Détention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chemeClr val="accent4"/>
                </a:solidFill>
              </a:rPr>
              <a:t>ou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chemeClr val="accent4"/>
                </a:solidFill>
              </a:rPr>
              <a:t>consommation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b="1" dirty="0" err="1">
                <a:solidFill>
                  <a:schemeClr val="accent4"/>
                </a:solidFill>
              </a:rPr>
              <a:t>en</a:t>
            </a:r>
            <a:r>
              <a:rPr lang="en-US" sz="2800" b="1" dirty="0">
                <a:solidFill>
                  <a:schemeClr val="accent4"/>
                </a:solidFill>
              </a:rPr>
              <a:t> dehors </a:t>
            </a:r>
            <a:r>
              <a:rPr lang="en-US" sz="2800" dirty="0">
                <a:solidFill>
                  <a:schemeClr val="accent4"/>
                </a:solidFill>
              </a:rPr>
              <a:t>du domicile </a:t>
            </a:r>
            <a:r>
              <a:rPr lang="en-US" sz="2800" dirty="0" err="1">
                <a:solidFill>
                  <a:schemeClr val="accent4"/>
                </a:solidFill>
              </a:rPr>
              <a:t>ou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chemeClr val="accent4"/>
                </a:solidFill>
              </a:rPr>
              <a:t>résidence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chemeClr val="accent4"/>
                </a:solidFill>
              </a:rPr>
              <a:t>habituelle</a:t>
            </a:r>
            <a:r>
              <a:rPr lang="en-US" sz="2800" dirty="0">
                <a:solidFill>
                  <a:schemeClr val="accent4"/>
                </a:solidFill>
              </a:rPr>
              <a:t> (</a:t>
            </a:r>
            <a:r>
              <a:rPr lang="en-US" sz="2800" dirty="0" err="1">
                <a:solidFill>
                  <a:schemeClr val="accent4"/>
                </a:solidFill>
              </a:rPr>
              <a:t>sauf</a:t>
            </a:r>
            <a:r>
              <a:rPr lang="en-US" sz="2800" dirty="0">
                <a:solidFill>
                  <a:schemeClr val="accent4"/>
                </a:solidFill>
              </a:rPr>
              <a:t> cannabis </a:t>
            </a:r>
            <a:r>
              <a:rPr lang="en-US" sz="2800" dirty="0" err="1">
                <a:solidFill>
                  <a:schemeClr val="accent4"/>
                </a:solidFill>
              </a:rPr>
              <a:t>médicinal</a:t>
            </a:r>
            <a:r>
              <a:rPr lang="en-US" sz="2800" dirty="0">
                <a:solidFill>
                  <a:schemeClr val="accent4"/>
                </a:solidFill>
              </a:rPr>
              <a:t>):</a:t>
            </a:r>
          </a:p>
          <a:p>
            <a:r>
              <a:rPr lang="en-US" sz="2800" dirty="0">
                <a:solidFill>
                  <a:schemeClr val="accent4"/>
                </a:solidFill>
              </a:rPr>
              <a:t> sanctions </a:t>
            </a:r>
            <a:r>
              <a:rPr lang="en-US" sz="2800" dirty="0" err="1">
                <a:solidFill>
                  <a:schemeClr val="accent4"/>
                </a:solidFill>
              </a:rPr>
              <a:t>dépendent</a:t>
            </a:r>
            <a:r>
              <a:rPr lang="en-US" sz="2800" dirty="0">
                <a:solidFill>
                  <a:schemeClr val="accent4"/>
                </a:solidFill>
              </a:rPr>
              <a:t> de la </a:t>
            </a:r>
            <a:r>
              <a:rPr lang="en-US" sz="2800" dirty="0" err="1">
                <a:solidFill>
                  <a:schemeClr val="accent4"/>
                </a:solidFill>
              </a:rPr>
              <a:t>quantité</a:t>
            </a:r>
            <a:r>
              <a:rPr lang="en-US" sz="2800" dirty="0">
                <a:solidFill>
                  <a:schemeClr val="accent4"/>
                </a:solidFill>
              </a:rPr>
              <a:t>: </a:t>
            </a:r>
            <a:r>
              <a:rPr lang="en-US" sz="2800" b="1" dirty="0">
                <a:solidFill>
                  <a:schemeClr val="accent4"/>
                </a:solidFill>
              </a:rPr>
              <a:t>≤ à </a:t>
            </a:r>
            <a:r>
              <a:rPr lang="en-US" sz="2800" b="1" u="sng" dirty="0">
                <a:solidFill>
                  <a:schemeClr val="accent4"/>
                </a:solidFill>
              </a:rPr>
              <a:t>3 grammes</a:t>
            </a:r>
            <a:r>
              <a:rPr lang="en-US" sz="2800" dirty="0">
                <a:solidFill>
                  <a:schemeClr val="accent4"/>
                </a:solidFill>
              </a:rPr>
              <a:t>: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accent4"/>
                </a:solidFill>
              </a:rPr>
              <a:t>Avertissement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chemeClr val="accent4"/>
                </a:solidFill>
              </a:rPr>
              <a:t>taxé</a:t>
            </a:r>
            <a:r>
              <a:rPr lang="en-US" sz="2800" dirty="0">
                <a:solidFill>
                  <a:schemeClr val="accent4"/>
                </a:solidFill>
              </a:rPr>
              <a:t> de 145.- €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4"/>
                </a:solidFill>
              </a:rPr>
              <a:t>Si non </a:t>
            </a:r>
            <a:r>
              <a:rPr lang="en-US" sz="2800" dirty="0" err="1">
                <a:solidFill>
                  <a:schemeClr val="accent4"/>
                </a:solidFill>
              </a:rPr>
              <a:t>payé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chemeClr val="accent4"/>
                </a:solidFill>
                <a:sym typeface="Wingdings" panose="05000000000000000000" pitchFamily="2" charset="2"/>
              </a:rPr>
              <a:t> </a:t>
            </a:r>
            <a:r>
              <a:rPr lang="en-US" sz="2800" dirty="0" err="1">
                <a:solidFill>
                  <a:schemeClr val="accent4"/>
                </a:solidFill>
                <a:sym typeface="Wingdings" panose="05000000000000000000" pitchFamily="2" charset="2"/>
              </a:rPr>
              <a:t>amende</a:t>
            </a:r>
            <a:r>
              <a:rPr lang="en-US" sz="2800" dirty="0">
                <a:solidFill>
                  <a:schemeClr val="accent4"/>
                </a:solidFill>
                <a:sym typeface="Wingdings" panose="05000000000000000000" pitchFamily="2" charset="2"/>
              </a:rPr>
              <a:t> </a:t>
            </a:r>
            <a:r>
              <a:rPr lang="en-US" sz="2800" dirty="0" err="1">
                <a:solidFill>
                  <a:schemeClr val="accent4"/>
                </a:solidFill>
                <a:sym typeface="Wingdings" panose="05000000000000000000" pitchFamily="2" charset="2"/>
              </a:rPr>
              <a:t>forfaitaire</a:t>
            </a:r>
            <a:r>
              <a:rPr lang="en-US" sz="2800" dirty="0">
                <a:solidFill>
                  <a:schemeClr val="accent4"/>
                </a:solidFill>
                <a:sym typeface="Wingdings" panose="05000000000000000000" pitchFamily="2" charset="2"/>
              </a:rPr>
              <a:t> de 300.- €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4"/>
                </a:solidFill>
              </a:rPr>
              <a:t>Si non </a:t>
            </a:r>
            <a:r>
              <a:rPr lang="en-US" sz="2800" dirty="0" err="1">
                <a:solidFill>
                  <a:schemeClr val="accent4"/>
                </a:solidFill>
              </a:rPr>
              <a:t>payé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chemeClr val="accent4"/>
                </a:solidFill>
                <a:sym typeface="Wingdings" panose="05000000000000000000" pitchFamily="2" charset="2"/>
              </a:rPr>
              <a:t> Tribunal, </a:t>
            </a:r>
            <a:r>
              <a:rPr lang="en-US" sz="2800" dirty="0" err="1">
                <a:solidFill>
                  <a:schemeClr val="accent4"/>
                </a:solidFill>
                <a:sym typeface="Wingdings" panose="05000000000000000000" pitchFamily="2" charset="2"/>
              </a:rPr>
              <a:t>amende</a:t>
            </a:r>
            <a:r>
              <a:rPr lang="en-US" sz="2800" dirty="0">
                <a:solidFill>
                  <a:schemeClr val="accent4"/>
                </a:solidFill>
                <a:sym typeface="Wingdings" panose="05000000000000000000" pitchFamily="2" charset="2"/>
              </a:rPr>
              <a:t> max.de 500.- €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800" dirty="0">
              <a:solidFill>
                <a:schemeClr val="accent4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94BE-6354-F474-C6AD-7B492789F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17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007357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F6C2B-BF43-327E-2389-AFB076BEE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le cannabis </a:t>
            </a:r>
            <a:r>
              <a:rPr lang="en-US" dirty="0" err="1"/>
              <a:t>récréatif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arrivé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198F6-9D6F-C6AC-D21D-D24EE991C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4"/>
                </a:solidFill>
              </a:rPr>
              <a:t>Détention</a:t>
            </a:r>
            <a:r>
              <a:rPr lang="en-US" dirty="0">
                <a:solidFill>
                  <a:schemeClr val="accent4"/>
                </a:solidFill>
              </a:rPr>
              <a:t> pour </a:t>
            </a:r>
            <a:r>
              <a:rPr lang="en-US" b="1" dirty="0">
                <a:solidFill>
                  <a:schemeClr val="accent4"/>
                </a:solidFill>
              </a:rPr>
              <a:t>usage personnel</a:t>
            </a:r>
            <a:r>
              <a:rPr lang="en-US" dirty="0">
                <a:solidFill>
                  <a:schemeClr val="accent4"/>
                </a:solidFill>
              </a:rPr>
              <a:t>, </a:t>
            </a:r>
            <a:r>
              <a:rPr lang="en-US" dirty="0" err="1">
                <a:solidFill>
                  <a:schemeClr val="accent4"/>
                </a:solidFill>
              </a:rPr>
              <a:t>achat</a:t>
            </a:r>
            <a:r>
              <a:rPr lang="en-US" dirty="0">
                <a:solidFill>
                  <a:schemeClr val="accent4"/>
                </a:solidFill>
              </a:rPr>
              <a:t>, acquisition </a:t>
            </a:r>
            <a:r>
              <a:rPr lang="en-US" dirty="0" err="1">
                <a:solidFill>
                  <a:schemeClr val="accent4"/>
                </a:solidFill>
              </a:rPr>
              <a:t>gratuite</a:t>
            </a:r>
            <a:r>
              <a:rPr lang="en-US" dirty="0">
                <a:solidFill>
                  <a:schemeClr val="accent4"/>
                </a:solidFill>
              </a:rPr>
              <a:t>, transport </a:t>
            </a:r>
            <a:r>
              <a:rPr lang="en-US" dirty="0" err="1">
                <a:solidFill>
                  <a:schemeClr val="accent4"/>
                </a:solidFill>
              </a:rPr>
              <a:t>en</a:t>
            </a:r>
            <a:r>
              <a:rPr lang="en-US" dirty="0">
                <a:solidFill>
                  <a:schemeClr val="accent4"/>
                </a:solidFill>
              </a:rPr>
              <a:t> dehors du domicile </a:t>
            </a:r>
            <a:r>
              <a:rPr lang="en-US" dirty="0" err="1">
                <a:solidFill>
                  <a:schemeClr val="accent4"/>
                </a:solidFill>
              </a:rPr>
              <a:t>ou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err="1">
                <a:solidFill>
                  <a:schemeClr val="accent4"/>
                </a:solidFill>
              </a:rPr>
              <a:t>résidence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err="1">
                <a:solidFill>
                  <a:schemeClr val="accent4"/>
                </a:solidFill>
              </a:rPr>
              <a:t>habituelle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err="1">
                <a:solidFill>
                  <a:schemeClr val="accent4"/>
                </a:solidFill>
              </a:rPr>
              <a:t>d’une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err="1">
                <a:solidFill>
                  <a:schemeClr val="accent4"/>
                </a:solidFill>
              </a:rPr>
              <a:t>quantité</a:t>
            </a:r>
            <a:r>
              <a:rPr lang="en-US" b="1" dirty="0">
                <a:solidFill>
                  <a:schemeClr val="accent4"/>
                </a:solidFill>
              </a:rPr>
              <a:t> &gt; à </a:t>
            </a:r>
            <a:r>
              <a:rPr lang="en-US" b="1" u="sng" dirty="0">
                <a:solidFill>
                  <a:schemeClr val="accent4"/>
                </a:solidFill>
              </a:rPr>
              <a:t>3 grammes</a:t>
            </a:r>
            <a:r>
              <a:rPr lang="en-US" dirty="0">
                <a:solidFill>
                  <a:schemeClr val="accent4"/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</a:rPr>
              <a:t>	</a:t>
            </a:r>
            <a:r>
              <a:rPr lang="en-US" dirty="0">
                <a:solidFill>
                  <a:schemeClr val="accent4"/>
                </a:solidFill>
                <a:sym typeface="Wingdings" panose="05000000000000000000" pitchFamily="2" charset="2"/>
              </a:rPr>
              <a:t>	</a:t>
            </a:r>
            <a:r>
              <a:rPr lang="en-US" dirty="0">
                <a:solidFill>
                  <a:schemeClr val="accent4"/>
                </a:solidFill>
              </a:rPr>
              <a:t>8 </a:t>
            </a:r>
            <a:r>
              <a:rPr lang="en-US" dirty="0" err="1">
                <a:solidFill>
                  <a:schemeClr val="accent4"/>
                </a:solidFill>
              </a:rPr>
              <a:t>jours</a:t>
            </a:r>
            <a:r>
              <a:rPr lang="en-US" dirty="0">
                <a:solidFill>
                  <a:schemeClr val="accent4"/>
                </a:solidFill>
              </a:rPr>
              <a:t> à 6 </a:t>
            </a:r>
            <a:r>
              <a:rPr lang="en-US" dirty="0" err="1">
                <a:solidFill>
                  <a:schemeClr val="accent4"/>
                </a:solidFill>
              </a:rPr>
              <a:t>mois</a:t>
            </a:r>
            <a:r>
              <a:rPr lang="en-US" dirty="0">
                <a:solidFill>
                  <a:schemeClr val="accent4"/>
                </a:solidFill>
              </a:rPr>
              <a:t> de prison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</a:rPr>
              <a:t>	</a:t>
            </a:r>
            <a:r>
              <a:rPr lang="en-US" dirty="0">
                <a:solidFill>
                  <a:schemeClr val="accent4"/>
                </a:solidFill>
                <a:sym typeface="Wingdings" panose="05000000000000000000" pitchFamily="2" charset="2"/>
              </a:rPr>
              <a:t>	251.- € à 2.500.- € </a:t>
            </a:r>
            <a:r>
              <a:rPr lang="en-US" dirty="0" err="1">
                <a:solidFill>
                  <a:schemeClr val="accent4"/>
                </a:solidFill>
                <a:sym typeface="Wingdings" panose="05000000000000000000" pitchFamily="2" charset="2"/>
              </a:rPr>
              <a:t>d’amende</a:t>
            </a:r>
            <a:endParaRPr lang="en-US" dirty="0">
              <a:solidFill>
                <a:schemeClr val="accent4"/>
              </a:solidFill>
            </a:endParaRPr>
          </a:p>
          <a:p>
            <a:pPr>
              <a:spcBef>
                <a:spcPts val="1800"/>
              </a:spcBef>
            </a:pPr>
            <a:endParaRPr lang="fr-FR" sz="2800" dirty="0">
              <a:solidFill>
                <a:schemeClr val="accent4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4B9130-CC77-98E5-DBDF-F063CB4B1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18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922952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68EEB-F855-4629-D8CD-84D171C80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le cannabis </a:t>
            </a:r>
            <a:r>
              <a:rPr lang="en-US" dirty="0" err="1"/>
              <a:t>récréatif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arrivé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CFCE9-8C1E-20A3-8BDD-47E6CA644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4"/>
                </a:solidFill>
              </a:rPr>
              <a:t>Fumer</a:t>
            </a:r>
            <a:r>
              <a:rPr lang="en-US" dirty="0">
                <a:solidFill>
                  <a:schemeClr val="accent4"/>
                </a:solidFill>
              </a:rPr>
              <a:t> du Cannabis </a:t>
            </a:r>
            <a:r>
              <a:rPr lang="en-US" dirty="0" err="1">
                <a:solidFill>
                  <a:schemeClr val="accent4"/>
                </a:solidFill>
              </a:rPr>
              <a:t>en</a:t>
            </a:r>
            <a:r>
              <a:rPr lang="en-US" dirty="0">
                <a:solidFill>
                  <a:schemeClr val="accent4"/>
                </a:solidFill>
              </a:rPr>
              <a:t> dehors de </a:t>
            </a:r>
            <a:r>
              <a:rPr lang="en-US" dirty="0" err="1">
                <a:solidFill>
                  <a:schemeClr val="accent4"/>
                </a:solidFill>
              </a:rPr>
              <a:t>lieux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err="1">
                <a:solidFill>
                  <a:schemeClr val="accent4"/>
                </a:solidFill>
              </a:rPr>
              <a:t>spécialement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err="1">
                <a:solidFill>
                  <a:schemeClr val="accent4"/>
                </a:solidFill>
              </a:rPr>
              <a:t>agréés</a:t>
            </a:r>
            <a:r>
              <a:rPr lang="en-US" dirty="0">
                <a:solidFill>
                  <a:schemeClr val="accent4"/>
                </a:solidFill>
              </a:rPr>
              <a:t> (</a:t>
            </a:r>
            <a:r>
              <a:rPr lang="en-US" dirty="0" err="1">
                <a:solidFill>
                  <a:schemeClr val="accent4"/>
                </a:solidFill>
              </a:rPr>
              <a:t>p.ex</a:t>
            </a:r>
            <a:r>
              <a:rPr lang="en-US" dirty="0">
                <a:solidFill>
                  <a:schemeClr val="accent4"/>
                </a:solidFill>
              </a:rPr>
              <a:t>. “</a:t>
            </a:r>
            <a:r>
              <a:rPr lang="en-US" dirty="0" err="1">
                <a:solidFill>
                  <a:schemeClr val="accent4"/>
                </a:solidFill>
              </a:rPr>
              <a:t>Abrigado</a:t>
            </a:r>
            <a:r>
              <a:rPr lang="en-US" dirty="0">
                <a:solidFill>
                  <a:schemeClr val="accent4"/>
                </a:solidFill>
              </a:rPr>
              <a:t>”) ?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</a:rPr>
              <a:t>	</a:t>
            </a:r>
            <a:r>
              <a:rPr lang="en-US" dirty="0">
                <a:solidFill>
                  <a:schemeClr val="accent4"/>
                </a:solidFill>
                <a:sym typeface="Wingdings" panose="05000000000000000000" pitchFamily="2" charset="2"/>
              </a:rPr>
              <a:t>	</a:t>
            </a:r>
            <a:r>
              <a:rPr lang="en-US" dirty="0">
                <a:solidFill>
                  <a:schemeClr val="accent4"/>
                </a:solidFill>
              </a:rPr>
              <a:t>8 </a:t>
            </a:r>
            <a:r>
              <a:rPr lang="en-US" dirty="0" err="1">
                <a:solidFill>
                  <a:schemeClr val="accent4"/>
                </a:solidFill>
              </a:rPr>
              <a:t>jours</a:t>
            </a:r>
            <a:r>
              <a:rPr lang="en-US" dirty="0">
                <a:solidFill>
                  <a:schemeClr val="accent4"/>
                </a:solidFill>
              </a:rPr>
              <a:t> à 6 </a:t>
            </a:r>
            <a:r>
              <a:rPr lang="en-US" dirty="0" err="1">
                <a:solidFill>
                  <a:schemeClr val="accent4"/>
                </a:solidFill>
              </a:rPr>
              <a:t>mois</a:t>
            </a:r>
            <a:r>
              <a:rPr lang="en-US" dirty="0">
                <a:solidFill>
                  <a:schemeClr val="accent4"/>
                </a:solidFill>
              </a:rPr>
              <a:t> de prison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</a:rPr>
              <a:t>	</a:t>
            </a:r>
            <a:r>
              <a:rPr lang="en-US" dirty="0">
                <a:solidFill>
                  <a:schemeClr val="accent4"/>
                </a:solidFill>
                <a:sym typeface="Wingdings" panose="05000000000000000000" pitchFamily="2" charset="2"/>
              </a:rPr>
              <a:t>	251.- € à 2.500.- € </a:t>
            </a:r>
            <a:r>
              <a:rPr lang="en-US" dirty="0" err="1">
                <a:solidFill>
                  <a:schemeClr val="accent4"/>
                </a:solidFill>
                <a:sym typeface="Wingdings" panose="05000000000000000000" pitchFamily="2" charset="2"/>
              </a:rPr>
              <a:t>d’amende</a:t>
            </a:r>
            <a:endParaRPr lang="en-US" dirty="0">
              <a:solidFill>
                <a:schemeClr val="accent4"/>
              </a:solidFill>
            </a:endParaRPr>
          </a:p>
          <a:p>
            <a:endParaRPr lang="fr-F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DE30EC-93F5-3363-A08A-EFBAAC69B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19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677191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Contexte</a:t>
            </a:r>
            <a:r>
              <a:rPr lang="en-US" dirty="0"/>
              <a:t> </a:t>
            </a:r>
            <a:r>
              <a:rPr lang="en-US" dirty="0" err="1"/>
              <a:t>général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fr-FR" sz="2800" dirty="0">
                <a:solidFill>
                  <a:schemeClr val="accent4"/>
                </a:solidFill>
              </a:rPr>
              <a:t>Cannabis = la drogue illicite la plus consommée dans le monde</a:t>
            </a:r>
          </a:p>
          <a:p>
            <a:pPr>
              <a:spcBef>
                <a:spcPts val="1800"/>
              </a:spcBef>
            </a:pPr>
            <a:r>
              <a:rPr lang="fr-FR" sz="2800" dirty="0">
                <a:solidFill>
                  <a:schemeClr val="accent4"/>
                </a:solidFill>
              </a:rPr>
              <a:t>Qualité du cannabis vendu sur le marché illicite = très variable</a:t>
            </a:r>
          </a:p>
          <a:p>
            <a:pPr>
              <a:spcBef>
                <a:spcPts val="1800"/>
              </a:spcBef>
            </a:pPr>
            <a:r>
              <a:rPr lang="en-US" sz="2800" dirty="0" err="1">
                <a:solidFill>
                  <a:schemeClr val="accent4"/>
                </a:solidFill>
              </a:rPr>
              <a:t>Impuretés</a:t>
            </a:r>
            <a:r>
              <a:rPr lang="en-US" sz="2800" dirty="0">
                <a:solidFill>
                  <a:schemeClr val="accent4"/>
                </a:solidFill>
              </a:rPr>
              <a:t>, </a:t>
            </a:r>
            <a:r>
              <a:rPr lang="en-US" sz="2800" dirty="0" err="1">
                <a:solidFill>
                  <a:schemeClr val="accent4"/>
                </a:solidFill>
              </a:rPr>
              <a:t>p.ex</a:t>
            </a:r>
            <a:r>
              <a:rPr lang="en-US" sz="2800" dirty="0">
                <a:solidFill>
                  <a:schemeClr val="accent4"/>
                </a:solidFill>
              </a:rPr>
              <a:t>.: </a:t>
            </a:r>
            <a:r>
              <a:rPr lang="fr-FR" sz="2800" dirty="0">
                <a:solidFill>
                  <a:schemeClr val="accent4"/>
                </a:solidFill>
              </a:rPr>
              <a:t>sable, verre pilé, talc, etc.</a:t>
            </a:r>
            <a:endParaRPr lang="en-US" sz="2800" dirty="0">
              <a:solidFill>
                <a:schemeClr val="accent4"/>
              </a:solidFill>
            </a:endParaRPr>
          </a:p>
          <a:p>
            <a:pPr>
              <a:spcBef>
                <a:spcPts val="1800"/>
              </a:spcBef>
            </a:pPr>
            <a:r>
              <a:rPr lang="en-US" sz="2800" dirty="0">
                <a:solidFill>
                  <a:schemeClr val="accent4"/>
                </a:solidFill>
              </a:rPr>
              <a:t>Contaminants, </a:t>
            </a:r>
            <a:r>
              <a:rPr lang="en-US" sz="2800" dirty="0" err="1">
                <a:solidFill>
                  <a:schemeClr val="accent4"/>
                </a:solidFill>
              </a:rPr>
              <a:t>p.ex</a:t>
            </a:r>
            <a:r>
              <a:rPr lang="en-US" sz="2800" dirty="0">
                <a:solidFill>
                  <a:schemeClr val="accent4"/>
                </a:solidFill>
              </a:rPr>
              <a:t>.: </a:t>
            </a:r>
            <a:r>
              <a:rPr lang="fr-FR" sz="2800" dirty="0">
                <a:solidFill>
                  <a:schemeClr val="accent4"/>
                </a:solidFill>
              </a:rPr>
              <a:t>pesticides, métaux lourds, microbes, etc.</a:t>
            </a:r>
            <a:endParaRPr lang="en-US" sz="2800" dirty="0">
              <a:solidFill>
                <a:schemeClr val="accent4"/>
              </a:solidFill>
            </a:endParaRPr>
          </a:p>
          <a:p>
            <a:pPr>
              <a:spcBef>
                <a:spcPts val="1800"/>
              </a:spcBef>
            </a:pPr>
            <a:endParaRPr lang="fr-FR" sz="28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b="1" smtClean="0"/>
              <a:pPr>
                <a:defRPr/>
              </a:pPr>
              <a:t>2</a:t>
            </a:fld>
            <a:endParaRPr lang="fr-CH" b="1" dirty="0"/>
          </a:p>
        </p:txBody>
      </p:sp>
    </p:spTree>
    <p:extLst>
      <p:ext uri="{BB962C8B-B14F-4D97-AF65-F5344CB8AC3E}">
        <p14:creationId xmlns:p14="http://schemas.microsoft.com/office/powerpoint/2010/main" val="5234254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1BD5D-5BDD-D8DA-69F4-92614D3B2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le cannabis </a:t>
            </a:r>
            <a:r>
              <a:rPr lang="en-US" dirty="0" err="1"/>
              <a:t>récréatif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arrivé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95D56-66C6-0998-60BB-68855D862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>
                <a:solidFill>
                  <a:schemeClr val="accent4"/>
                </a:solidFill>
              </a:rPr>
              <a:t>Fumer</a:t>
            </a:r>
            <a:r>
              <a:rPr lang="en-US" sz="3200" dirty="0">
                <a:solidFill>
                  <a:schemeClr val="accent4"/>
                </a:solidFill>
              </a:rPr>
              <a:t> du Cannabis </a:t>
            </a:r>
            <a:r>
              <a:rPr lang="en-US" sz="3200" dirty="0" err="1">
                <a:solidFill>
                  <a:schemeClr val="accent4"/>
                </a:solidFill>
              </a:rPr>
              <a:t>devant</a:t>
            </a:r>
            <a:r>
              <a:rPr lang="en-US" sz="3200" dirty="0">
                <a:solidFill>
                  <a:schemeClr val="accent4"/>
                </a:solidFill>
              </a:rPr>
              <a:t> des </a:t>
            </a:r>
            <a:r>
              <a:rPr lang="en-US" sz="3200" dirty="0" err="1">
                <a:solidFill>
                  <a:schemeClr val="accent4"/>
                </a:solidFill>
              </a:rPr>
              <a:t>mineurs</a:t>
            </a:r>
            <a:r>
              <a:rPr lang="en-US" sz="3200" dirty="0">
                <a:solidFill>
                  <a:schemeClr val="accent4"/>
                </a:solidFill>
              </a:rPr>
              <a:t> </a:t>
            </a:r>
            <a:r>
              <a:rPr lang="en-US" sz="3200" dirty="0" err="1">
                <a:solidFill>
                  <a:schemeClr val="accent4"/>
                </a:solidFill>
              </a:rPr>
              <a:t>ou</a:t>
            </a:r>
            <a:r>
              <a:rPr lang="en-US" sz="3200" dirty="0">
                <a:solidFill>
                  <a:schemeClr val="accent4"/>
                </a:solidFill>
              </a:rPr>
              <a:t> sur le lieu du travail ?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4"/>
                </a:solidFill>
              </a:rPr>
              <a:t>	</a:t>
            </a:r>
            <a:r>
              <a:rPr lang="en-US" sz="3200" dirty="0">
                <a:solidFill>
                  <a:schemeClr val="accent4"/>
                </a:solidFill>
                <a:sym typeface="Wingdings" panose="05000000000000000000" pitchFamily="2" charset="2"/>
              </a:rPr>
              <a:t>	1 </a:t>
            </a:r>
            <a:r>
              <a:rPr lang="en-US" sz="3200" dirty="0" err="1">
                <a:solidFill>
                  <a:schemeClr val="accent4"/>
                </a:solidFill>
              </a:rPr>
              <a:t>mois</a:t>
            </a:r>
            <a:r>
              <a:rPr lang="en-US" sz="3200" dirty="0">
                <a:solidFill>
                  <a:schemeClr val="accent4"/>
                </a:solidFill>
              </a:rPr>
              <a:t> à 1 an de prison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4"/>
                </a:solidFill>
              </a:rPr>
              <a:t>	</a:t>
            </a:r>
            <a:r>
              <a:rPr lang="en-US" sz="3200" dirty="0">
                <a:solidFill>
                  <a:schemeClr val="accent4"/>
                </a:solidFill>
                <a:sym typeface="Wingdings" panose="05000000000000000000" pitchFamily="2" charset="2"/>
              </a:rPr>
              <a:t>	251.- € à 12.500.- € </a:t>
            </a:r>
            <a:r>
              <a:rPr lang="en-US" sz="3200" dirty="0" err="1">
                <a:solidFill>
                  <a:schemeClr val="accent4"/>
                </a:solidFill>
                <a:sym typeface="Wingdings" panose="05000000000000000000" pitchFamily="2" charset="2"/>
              </a:rPr>
              <a:t>d’amende</a:t>
            </a:r>
            <a:endParaRPr lang="en-US" sz="3200" dirty="0">
              <a:solidFill>
                <a:schemeClr val="accent4"/>
              </a:solidFill>
            </a:endParaRPr>
          </a:p>
          <a:p>
            <a:pPr>
              <a:spcBef>
                <a:spcPts val="2400"/>
              </a:spcBef>
            </a:pPr>
            <a:r>
              <a:rPr lang="fr-FR" sz="2800" dirty="0">
                <a:solidFill>
                  <a:schemeClr val="accent4"/>
                </a:solidFill>
              </a:rPr>
              <a:t>N.B.: sanctions disciplinaires peuvent encore s’y ajouter 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8DB6CE-47E0-4CDE-536A-7C9D120CA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20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3680106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7191C-677C-317B-4CF4-E2926F55B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le cannabis </a:t>
            </a:r>
            <a:r>
              <a:rPr lang="en-US" dirty="0" err="1"/>
              <a:t>récréatif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arrivé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0376C-EA2E-0058-B101-DDA4D2B95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>
                <a:solidFill>
                  <a:schemeClr val="accent4"/>
                </a:solidFill>
              </a:rPr>
              <a:t>L’enseignant</a:t>
            </a:r>
            <a:r>
              <a:rPr lang="en-US" sz="3200" dirty="0">
                <a:solidFill>
                  <a:schemeClr val="accent4"/>
                </a:solidFill>
              </a:rPr>
              <a:t> qui fume du Cannabis dans un </a:t>
            </a:r>
            <a:r>
              <a:rPr lang="en-US" sz="3200" dirty="0" err="1">
                <a:solidFill>
                  <a:schemeClr val="accent4"/>
                </a:solidFill>
              </a:rPr>
              <a:t>établissement</a:t>
            </a:r>
            <a:r>
              <a:rPr lang="en-US" sz="3200" dirty="0">
                <a:solidFill>
                  <a:schemeClr val="accent4"/>
                </a:solidFill>
              </a:rPr>
              <a:t> </a:t>
            </a:r>
            <a:r>
              <a:rPr lang="en-US" sz="3200" dirty="0" err="1">
                <a:solidFill>
                  <a:schemeClr val="accent4"/>
                </a:solidFill>
              </a:rPr>
              <a:t>scolaire</a:t>
            </a:r>
            <a:r>
              <a:rPr lang="en-US" sz="3200" dirty="0">
                <a:solidFill>
                  <a:schemeClr val="accent4"/>
                </a:solidFill>
              </a:rPr>
              <a:t> ?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4"/>
                </a:solidFill>
              </a:rPr>
              <a:t>	</a:t>
            </a:r>
            <a:r>
              <a:rPr lang="en-US" sz="3200" dirty="0">
                <a:solidFill>
                  <a:schemeClr val="accent4"/>
                </a:solidFill>
                <a:sym typeface="Wingdings" panose="05000000000000000000" pitchFamily="2" charset="2"/>
              </a:rPr>
              <a:t>	1</a:t>
            </a:r>
            <a:r>
              <a:rPr lang="en-US" sz="3200" dirty="0">
                <a:solidFill>
                  <a:schemeClr val="accent4"/>
                </a:solidFill>
              </a:rPr>
              <a:t> an à 5 </a:t>
            </a:r>
            <a:r>
              <a:rPr lang="en-US" sz="3200" dirty="0" err="1">
                <a:solidFill>
                  <a:schemeClr val="accent4"/>
                </a:solidFill>
              </a:rPr>
              <a:t>ans</a:t>
            </a:r>
            <a:r>
              <a:rPr lang="en-US" sz="3200" dirty="0">
                <a:solidFill>
                  <a:schemeClr val="accent4"/>
                </a:solidFill>
              </a:rPr>
              <a:t> de prison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4"/>
                </a:solidFill>
              </a:rPr>
              <a:t>	</a:t>
            </a:r>
            <a:r>
              <a:rPr lang="en-US" sz="3200" dirty="0">
                <a:solidFill>
                  <a:schemeClr val="accent4"/>
                </a:solidFill>
                <a:sym typeface="Wingdings" panose="05000000000000000000" pitchFamily="2" charset="2"/>
              </a:rPr>
              <a:t>	2.500.- € à 250.000.- € </a:t>
            </a:r>
            <a:r>
              <a:rPr lang="en-US" sz="3200" dirty="0" err="1">
                <a:solidFill>
                  <a:schemeClr val="accent4"/>
                </a:solidFill>
                <a:sym typeface="Wingdings" panose="05000000000000000000" pitchFamily="2" charset="2"/>
              </a:rPr>
              <a:t>d’amende</a:t>
            </a:r>
            <a:endParaRPr lang="en-US" sz="3200" dirty="0">
              <a:solidFill>
                <a:schemeClr val="accent4"/>
              </a:solidFill>
            </a:endParaRPr>
          </a:p>
          <a:p>
            <a:pPr>
              <a:spcBef>
                <a:spcPts val="2400"/>
              </a:spcBef>
            </a:pPr>
            <a:r>
              <a:rPr lang="fr-FR" sz="2800" dirty="0">
                <a:solidFill>
                  <a:schemeClr val="accent4"/>
                </a:solidFill>
              </a:rPr>
              <a:t>N.B.: sanctions disciplinaires peuvent encore s’y ajouter !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1D939E-69C3-EE48-2D08-43305D9D6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21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9397350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6DFD4-2DD3-95A2-AC38-0D76E997B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 droit </a:t>
            </a:r>
            <a:r>
              <a:rPr lang="en-US" dirty="0" err="1"/>
              <a:t>commun</a:t>
            </a:r>
            <a:r>
              <a:rPr lang="en-US" dirty="0"/>
              <a:t> </a:t>
            </a:r>
            <a:r>
              <a:rPr lang="en-US" dirty="0" err="1"/>
              <a:t>répressif</a:t>
            </a:r>
            <a:r>
              <a:rPr lang="en-US" dirty="0"/>
              <a:t> anti-drogues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807C4-F104-1873-D5CF-40B7427B5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accent4"/>
                </a:solidFill>
              </a:rPr>
              <a:t>Pour le surplus, le droit </a:t>
            </a:r>
            <a:r>
              <a:rPr lang="en-US" sz="2800" dirty="0" err="1">
                <a:solidFill>
                  <a:schemeClr val="accent4"/>
                </a:solidFill>
              </a:rPr>
              <a:t>commun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chemeClr val="accent4"/>
                </a:solidFill>
              </a:rPr>
              <a:t>répressif</a:t>
            </a:r>
            <a:r>
              <a:rPr lang="en-US" sz="2800" dirty="0">
                <a:solidFill>
                  <a:schemeClr val="accent4"/>
                </a:solidFill>
              </a:rPr>
              <a:t> anti-drogues </a:t>
            </a:r>
            <a:r>
              <a:rPr lang="en-US" sz="2800" b="1" dirty="0" err="1">
                <a:solidFill>
                  <a:schemeClr val="accent4"/>
                </a:solidFill>
              </a:rPr>
              <a:t>s’applique</a:t>
            </a:r>
            <a:r>
              <a:rPr lang="en-US" sz="2800" b="1" dirty="0">
                <a:solidFill>
                  <a:schemeClr val="accent4"/>
                </a:solidFill>
              </a:rPr>
              <a:t> </a:t>
            </a:r>
            <a:r>
              <a:rPr lang="en-US" sz="2800" b="1" dirty="0" err="1">
                <a:solidFill>
                  <a:schemeClr val="accent4"/>
                </a:solidFill>
              </a:rPr>
              <a:t>aussi</a:t>
            </a:r>
            <a:r>
              <a:rPr lang="en-US" sz="2800" b="1" dirty="0">
                <a:solidFill>
                  <a:schemeClr val="accent4"/>
                </a:solidFill>
              </a:rPr>
              <a:t> au Cannabis</a:t>
            </a:r>
            <a:r>
              <a:rPr lang="en-US" sz="2800" dirty="0">
                <a:solidFill>
                  <a:schemeClr val="accent4"/>
                </a:solidFill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4"/>
                </a:solidFill>
              </a:rPr>
              <a:t>1 à 5 </a:t>
            </a:r>
            <a:r>
              <a:rPr lang="en-US" sz="2800" dirty="0" err="1">
                <a:solidFill>
                  <a:schemeClr val="accent4"/>
                </a:solidFill>
              </a:rPr>
              <a:t>ans</a:t>
            </a:r>
            <a:r>
              <a:rPr lang="en-US" sz="2800" dirty="0">
                <a:solidFill>
                  <a:schemeClr val="accent4"/>
                </a:solidFill>
              </a:rPr>
              <a:t> de prison et 500.- € à 1.250.000.- € pour fabrication et vente “</a:t>
            </a:r>
            <a:r>
              <a:rPr lang="en-US" sz="2800" dirty="0" err="1">
                <a:solidFill>
                  <a:schemeClr val="accent4"/>
                </a:solidFill>
              </a:rPr>
              <a:t>commerciales</a:t>
            </a:r>
            <a:r>
              <a:rPr lang="en-US" sz="2800" dirty="0">
                <a:solidFill>
                  <a:schemeClr val="accent4"/>
                </a:solidFill>
              </a:rPr>
              <a:t>” de drogues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4"/>
                </a:solidFill>
              </a:rPr>
              <a:t>5 à 10 </a:t>
            </a:r>
            <a:r>
              <a:rPr lang="en-US" sz="2800" dirty="0" err="1">
                <a:solidFill>
                  <a:schemeClr val="accent4"/>
                </a:solidFill>
              </a:rPr>
              <a:t>ans</a:t>
            </a:r>
            <a:r>
              <a:rPr lang="en-US" sz="2800" dirty="0">
                <a:solidFill>
                  <a:schemeClr val="accent4"/>
                </a:solidFill>
              </a:rPr>
              <a:t> de prison et 1.250.- € à 1.250.000.- € </a:t>
            </a:r>
            <a:r>
              <a:rPr lang="en-US" sz="2800" dirty="0" err="1">
                <a:solidFill>
                  <a:schemeClr val="accent4"/>
                </a:solidFill>
              </a:rPr>
              <a:t>si</a:t>
            </a:r>
            <a:r>
              <a:rPr lang="en-US" sz="2800" dirty="0">
                <a:solidFill>
                  <a:schemeClr val="accent4"/>
                </a:solidFill>
              </a:rPr>
              <a:t> la </a:t>
            </a:r>
            <a:r>
              <a:rPr lang="en-US" sz="2800" dirty="0" err="1">
                <a:solidFill>
                  <a:schemeClr val="accent4"/>
                </a:solidFill>
              </a:rPr>
              <a:t>victime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chemeClr val="accent4"/>
                </a:solidFill>
              </a:rPr>
              <a:t>est</a:t>
            </a:r>
            <a:r>
              <a:rPr lang="en-US" sz="2800" dirty="0">
                <a:solidFill>
                  <a:schemeClr val="accent4"/>
                </a:solidFill>
              </a:rPr>
              <a:t> un </a:t>
            </a:r>
            <a:r>
              <a:rPr lang="en-US" sz="2800" dirty="0" err="1">
                <a:solidFill>
                  <a:schemeClr val="accent4"/>
                </a:solidFill>
              </a:rPr>
              <a:t>mineur</a:t>
            </a:r>
            <a:endParaRPr lang="en-US" sz="2800" dirty="0">
              <a:solidFill>
                <a:schemeClr val="accent4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4"/>
                </a:solidFill>
              </a:rPr>
              <a:t>15 à 20 </a:t>
            </a:r>
            <a:r>
              <a:rPr lang="en-US" sz="2800" dirty="0" err="1">
                <a:solidFill>
                  <a:schemeClr val="accent4"/>
                </a:solidFill>
              </a:rPr>
              <a:t>ans</a:t>
            </a:r>
            <a:r>
              <a:rPr lang="en-US" sz="2800" dirty="0">
                <a:solidFill>
                  <a:schemeClr val="accent4"/>
                </a:solidFill>
              </a:rPr>
              <a:t> de prison et 1.250.- €  à 1.250.000.- € </a:t>
            </a:r>
            <a:r>
              <a:rPr lang="en-US" sz="2800" dirty="0" err="1">
                <a:solidFill>
                  <a:schemeClr val="accent4"/>
                </a:solidFill>
              </a:rPr>
              <a:t>si</a:t>
            </a:r>
            <a:r>
              <a:rPr lang="en-US" sz="2800" dirty="0">
                <a:solidFill>
                  <a:schemeClr val="accent4"/>
                </a:solidFill>
              </a:rPr>
              <a:t> le </a:t>
            </a:r>
            <a:r>
              <a:rPr lang="en-US" sz="2800" dirty="0" err="1">
                <a:solidFill>
                  <a:schemeClr val="accent4"/>
                </a:solidFill>
              </a:rPr>
              <a:t>trafic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chemeClr val="accent4"/>
                </a:solidFill>
              </a:rPr>
              <a:t>est</a:t>
            </a:r>
            <a:r>
              <a:rPr lang="en-US" sz="2800" dirty="0">
                <a:solidFill>
                  <a:schemeClr val="accent4"/>
                </a:solidFill>
              </a:rPr>
              <a:t> fait par </a:t>
            </a:r>
            <a:r>
              <a:rPr lang="en-US" sz="2800" dirty="0" err="1">
                <a:solidFill>
                  <a:schemeClr val="accent4"/>
                </a:solidFill>
              </a:rPr>
              <a:t>une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chemeClr val="accent4"/>
                </a:solidFill>
              </a:rPr>
              <a:t>organisation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chemeClr val="accent4"/>
                </a:solidFill>
              </a:rPr>
              <a:t>criminelle</a:t>
            </a:r>
            <a:endParaRPr lang="fr-FR" sz="2800" dirty="0">
              <a:solidFill>
                <a:schemeClr val="accent4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FB3AC-E0CF-5316-56A2-E7A8A9582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22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2636981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5F884-1886-940F-BE64-03BE348DC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 droit </a:t>
            </a:r>
            <a:r>
              <a:rPr lang="en-US" dirty="0" err="1"/>
              <a:t>commun</a:t>
            </a:r>
            <a:r>
              <a:rPr lang="en-US" dirty="0"/>
              <a:t> </a:t>
            </a:r>
            <a:r>
              <a:rPr lang="en-US" dirty="0" err="1"/>
              <a:t>répressif</a:t>
            </a:r>
            <a:r>
              <a:rPr lang="en-US" dirty="0"/>
              <a:t> anti-drogues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0EFEC-4A49-FE0A-545E-7066478EE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accent4"/>
                </a:solidFill>
              </a:rPr>
              <a:t>… avec encore </a:t>
            </a:r>
            <a:r>
              <a:rPr lang="en-US" sz="2800" dirty="0" err="1">
                <a:solidFill>
                  <a:schemeClr val="accent4"/>
                </a:solidFill>
              </a:rPr>
              <a:t>une</a:t>
            </a:r>
            <a:r>
              <a:rPr lang="en-US" sz="2800" dirty="0">
                <a:solidFill>
                  <a:schemeClr val="accent4"/>
                </a:solidFill>
              </a:rPr>
              <a:t> multitude de </a:t>
            </a:r>
            <a:r>
              <a:rPr lang="en-US" sz="2800" b="1" dirty="0" err="1">
                <a:solidFill>
                  <a:schemeClr val="accent4"/>
                </a:solidFill>
              </a:rPr>
              <a:t>circonstances</a:t>
            </a:r>
            <a:r>
              <a:rPr lang="en-US" sz="2800" b="1" dirty="0">
                <a:solidFill>
                  <a:schemeClr val="accent4"/>
                </a:solidFill>
              </a:rPr>
              <a:t> </a:t>
            </a:r>
            <a:r>
              <a:rPr lang="en-US" sz="2800" b="1" dirty="0" err="1">
                <a:solidFill>
                  <a:schemeClr val="accent4"/>
                </a:solidFill>
              </a:rPr>
              <a:t>aggravantes</a:t>
            </a:r>
            <a:r>
              <a:rPr lang="en-US" sz="2800" b="1" dirty="0">
                <a:solidFill>
                  <a:schemeClr val="accent4"/>
                </a:solidFill>
              </a:rPr>
              <a:t> et </a:t>
            </a:r>
            <a:r>
              <a:rPr lang="en-US" sz="2800" b="1" dirty="0" err="1">
                <a:solidFill>
                  <a:schemeClr val="accent4"/>
                </a:solidFill>
              </a:rPr>
              <a:t>particulières</a:t>
            </a:r>
            <a:r>
              <a:rPr lang="en-US" sz="2800" dirty="0">
                <a:solidFill>
                  <a:schemeClr val="accent4"/>
                </a:solidFill>
              </a:rPr>
              <a:t> possibles: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4"/>
                </a:solidFill>
              </a:rPr>
              <a:t>Si la drogue a </a:t>
            </a:r>
            <a:r>
              <a:rPr lang="en-US" sz="2800" dirty="0" err="1">
                <a:solidFill>
                  <a:schemeClr val="accent4"/>
                </a:solidFill>
              </a:rPr>
              <a:t>causé</a:t>
            </a:r>
            <a:r>
              <a:rPr lang="en-US" sz="2800" dirty="0">
                <a:solidFill>
                  <a:schemeClr val="accent4"/>
                </a:solidFill>
              </a:rPr>
              <a:t> la mort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4"/>
                </a:solidFill>
              </a:rPr>
              <a:t>En </a:t>
            </a:r>
            <a:r>
              <a:rPr lang="en-US" sz="2800" dirty="0" err="1">
                <a:solidFill>
                  <a:schemeClr val="accent4"/>
                </a:solidFill>
              </a:rPr>
              <a:t>cas</a:t>
            </a:r>
            <a:r>
              <a:rPr lang="en-US" sz="2800" dirty="0">
                <a:solidFill>
                  <a:schemeClr val="accent4"/>
                </a:solidFill>
              </a:rPr>
              <a:t> de </a:t>
            </a:r>
            <a:r>
              <a:rPr lang="en-US" sz="2800" dirty="0" err="1">
                <a:solidFill>
                  <a:schemeClr val="accent4"/>
                </a:solidFill>
              </a:rPr>
              <a:t>récidive</a:t>
            </a:r>
            <a:endParaRPr lang="en-US" sz="2800" dirty="0">
              <a:solidFill>
                <a:schemeClr val="accent4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4"/>
                </a:solidFill>
              </a:rPr>
              <a:t>Durée de prescription </a:t>
            </a:r>
            <a:r>
              <a:rPr lang="en-US" sz="2800" dirty="0" err="1">
                <a:solidFill>
                  <a:schemeClr val="accent4"/>
                </a:solidFill>
              </a:rPr>
              <a:t>allongée</a:t>
            </a:r>
            <a:endParaRPr lang="en-US" sz="2800" dirty="0">
              <a:solidFill>
                <a:schemeClr val="accent4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4"/>
                </a:solidFill>
              </a:rPr>
              <a:t>Dispositions anti-</a:t>
            </a:r>
            <a:r>
              <a:rPr lang="en-US" sz="2800" dirty="0" err="1">
                <a:solidFill>
                  <a:schemeClr val="accent4"/>
                </a:solidFill>
              </a:rPr>
              <a:t>blanchiment</a:t>
            </a:r>
            <a:endParaRPr lang="en-US" sz="2800" dirty="0">
              <a:solidFill>
                <a:schemeClr val="accent4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4"/>
                </a:solidFill>
              </a:rPr>
              <a:t>Etc.</a:t>
            </a:r>
          </a:p>
          <a:p>
            <a:endParaRPr lang="fr-FR" sz="2800" dirty="0">
              <a:solidFill>
                <a:schemeClr val="accent4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67F71-29B4-AF0E-E9E7-829D4B096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23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8204229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 de la </a:t>
            </a:r>
            <a:r>
              <a:rPr lang="en-US" dirty="0" err="1"/>
              <a:t>présentation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3600"/>
              </a:spcBef>
              <a:buNone/>
            </a:pPr>
            <a:endParaRPr lang="en-US" dirty="0">
              <a:solidFill>
                <a:schemeClr val="accent4"/>
              </a:solidFill>
            </a:endParaRPr>
          </a:p>
          <a:p>
            <a:pPr marL="0" indent="0" algn="ctr">
              <a:spcBef>
                <a:spcPts val="3600"/>
              </a:spcBef>
              <a:buNone/>
            </a:pPr>
            <a:r>
              <a:rPr lang="en-US" dirty="0">
                <a:solidFill>
                  <a:schemeClr val="accent4"/>
                </a:solidFill>
              </a:rPr>
              <a:t>Merci beaucoup pour </a:t>
            </a:r>
            <a:r>
              <a:rPr lang="en-US" dirty="0" err="1">
                <a:solidFill>
                  <a:schemeClr val="accent4"/>
                </a:solidFill>
              </a:rPr>
              <a:t>votre</a:t>
            </a:r>
            <a:r>
              <a:rPr lang="en-US" dirty="0">
                <a:solidFill>
                  <a:schemeClr val="accent4"/>
                </a:solidFill>
              </a:rPr>
              <a:t> attention !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n-US" b="1" dirty="0">
                <a:solidFill>
                  <a:schemeClr val="accent4"/>
                </a:solidFill>
              </a:rPr>
              <a:t>Encore des questions ?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n-US" dirty="0">
                <a:hlinkClick r:id="rId2"/>
              </a:rPr>
              <a:t>luc.reding@mj.etat.lu</a:t>
            </a:r>
            <a:endParaRPr lang="en-US" dirty="0"/>
          </a:p>
          <a:p>
            <a:pPr marL="0" indent="0" algn="ctr">
              <a:spcBef>
                <a:spcPts val="1800"/>
              </a:spcBef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b="1" smtClean="0"/>
              <a:pPr>
                <a:defRPr/>
              </a:pPr>
              <a:t>24</a:t>
            </a:fld>
            <a:endParaRPr lang="fr-CH" b="1" dirty="0"/>
          </a:p>
        </p:txBody>
      </p:sp>
    </p:spTree>
    <p:extLst>
      <p:ext uri="{BB962C8B-B14F-4D97-AF65-F5344CB8AC3E}">
        <p14:creationId xmlns:p14="http://schemas.microsoft.com/office/powerpoint/2010/main" val="4028969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8BC36-FE40-12DF-14B1-5D5D15276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Contexte</a:t>
            </a:r>
            <a:r>
              <a:rPr lang="en-US" dirty="0"/>
              <a:t> </a:t>
            </a:r>
            <a:r>
              <a:rPr lang="en-US" dirty="0" err="1"/>
              <a:t>général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74925-0A13-A002-A48E-B5721F266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fr-FR" sz="2800" dirty="0">
                <a:solidFill>
                  <a:schemeClr val="accent4"/>
                </a:solidFill>
              </a:rPr>
              <a:t>Mais la recherche sur le cannabis et ses composants a accru les connaissances.</a:t>
            </a:r>
          </a:p>
          <a:p>
            <a:pPr>
              <a:spcBef>
                <a:spcPts val="1800"/>
              </a:spcBef>
            </a:pPr>
            <a:r>
              <a:rPr lang="fr-FR" sz="2800" dirty="0">
                <a:solidFill>
                  <a:schemeClr val="accent4"/>
                </a:solidFill>
              </a:rPr>
              <a:t>L'utilisation de cannabis à des fins </a:t>
            </a:r>
            <a:r>
              <a:rPr lang="fr-FR" sz="2800" u="sng" dirty="0">
                <a:solidFill>
                  <a:schemeClr val="accent4"/>
                </a:solidFill>
              </a:rPr>
              <a:t>médicales/médicinales</a:t>
            </a:r>
            <a:r>
              <a:rPr lang="fr-FR" sz="2800" dirty="0">
                <a:solidFill>
                  <a:schemeClr val="accent4"/>
                </a:solidFill>
              </a:rPr>
              <a:t> se développe continuellement.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E87383-F9AB-7FEA-4401-00FDC4EED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3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599296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C7992-45A7-F066-F6DB-817D4B6DF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Contexte</a:t>
            </a:r>
            <a:r>
              <a:rPr lang="en-US" dirty="0"/>
              <a:t> </a:t>
            </a:r>
            <a:r>
              <a:rPr lang="en-US" dirty="0" err="1"/>
              <a:t>général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9046C-65FE-BD04-0E9C-95E57E0BC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fr-FR" sz="2800" dirty="0">
                <a:solidFill>
                  <a:schemeClr val="accent4"/>
                </a:solidFill>
              </a:rPr>
              <a:t>Réglementations légales très divergentes dans les pays, y compris au sein de l’Union européenne</a:t>
            </a:r>
          </a:p>
          <a:p>
            <a:pPr>
              <a:spcBef>
                <a:spcPts val="1800"/>
              </a:spcBef>
            </a:pPr>
            <a:r>
              <a:rPr lang="fr-FR" sz="2800" dirty="0">
                <a:solidFill>
                  <a:schemeClr val="accent4"/>
                </a:solidFill>
              </a:rPr>
              <a:t>Mais socio-politiquement de plus en plus de doutes sur l’efficacité de la politique répressive menée les dernières 50 années…</a:t>
            </a:r>
          </a:p>
          <a:p>
            <a:endParaRPr lang="fr-F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649DF-4477-09F6-2C36-D22C321B7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4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853468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88E36-628D-E814-1A38-4F3C06DF3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Contexte</a:t>
            </a:r>
            <a:r>
              <a:rPr lang="en-US" dirty="0"/>
              <a:t> </a:t>
            </a:r>
            <a:r>
              <a:rPr lang="en-US" dirty="0" err="1"/>
              <a:t>général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61045-E704-DFA1-4EB6-859ED1D8D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fr-FR" sz="2800" dirty="0">
                <a:solidFill>
                  <a:schemeClr val="accent4"/>
                </a:solidFill>
              </a:rPr>
              <a:t>Perception publique du cannabis a sensiblement changée et l’acceptabilité sociale s’est accrue au cours de la dernière décennie</a:t>
            </a:r>
          </a:p>
          <a:p>
            <a:pPr>
              <a:spcBef>
                <a:spcPts val="1800"/>
              </a:spcBef>
            </a:pPr>
            <a:r>
              <a:rPr lang="fr-FR" sz="2800" dirty="0">
                <a:solidFill>
                  <a:schemeClr val="accent4"/>
                </a:solidFill>
              </a:rPr>
              <a:t>Débats favorables aux réformes en Allemagne, Suisse, Portugal, Malta, Israël, Afrique du Sud, etc.</a:t>
            </a:r>
          </a:p>
          <a:p>
            <a:pPr>
              <a:spcBef>
                <a:spcPts val="1800"/>
              </a:spcBef>
            </a:pPr>
            <a:r>
              <a:rPr lang="fr-FR" sz="2800" dirty="0">
                <a:solidFill>
                  <a:schemeClr val="accent4"/>
                </a:solidFill>
              </a:rPr>
              <a:t>Initiatives plus « timides » dans d’autres pays, p.ex. France…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8A178A-70FA-7448-9D5D-B6668B13B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5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846773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9581C-4E4F-8BD1-FEE7-A5C74597A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Cadre </a:t>
            </a:r>
            <a:r>
              <a:rPr lang="en-US" dirty="0" err="1"/>
              <a:t>légal</a:t>
            </a:r>
            <a:r>
              <a:rPr lang="en-US" dirty="0"/>
              <a:t> au Luxembourg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F8D82-F2E0-EED9-55C4-57AB37DF9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fr-FR" sz="2800" dirty="0">
                <a:solidFill>
                  <a:schemeClr val="tx1"/>
                </a:solidFill>
              </a:rPr>
              <a:t>Loi « stupéfiants » du 19 février 1973 </a:t>
            </a:r>
            <a:r>
              <a:rPr lang="fr-FR" sz="2800" dirty="0">
                <a:solidFill>
                  <a:schemeClr val="accent4"/>
                </a:solidFill>
                <a:sym typeface="Wingdings" panose="05000000000000000000" pitchFamily="2" charset="2"/>
              </a:rPr>
              <a:t> </a:t>
            </a:r>
            <a:r>
              <a:rPr lang="fr-FR" sz="2800" dirty="0">
                <a:solidFill>
                  <a:schemeClr val="accent4"/>
                </a:solidFill>
              </a:rPr>
              <a:t>toujours la « loi de base » concernant la vente de médicaments et la lutte contre la toxicomanie au Luxembourg </a:t>
            </a:r>
          </a:p>
          <a:p>
            <a:pPr>
              <a:spcBef>
                <a:spcPts val="1800"/>
              </a:spcBef>
            </a:pPr>
            <a:r>
              <a:rPr lang="fr-FR" sz="2800" dirty="0">
                <a:solidFill>
                  <a:schemeClr val="accent4"/>
                </a:solidFill>
              </a:rPr>
              <a:t>Modifiée 17 fois entre 1975 et 2023…</a:t>
            </a:r>
          </a:p>
          <a:p>
            <a:pPr>
              <a:spcBef>
                <a:spcPts val="1800"/>
              </a:spcBef>
            </a:pPr>
            <a:r>
              <a:rPr lang="fr-FR" sz="2800" dirty="0">
                <a:solidFill>
                  <a:schemeClr val="accent4"/>
                </a:solidFill>
              </a:rPr>
              <a:t>Règlements grand-ducaux d’exécution – définitions des stupéfiants, psychotropes, substances toxiques, précurseurs, etc.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4FE7F8-177B-5BCC-0F2D-A32666C0F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6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834770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1DC32-B378-6A40-484E-4BE32813D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Cadre </a:t>
            </a:r>
            <a:r>
              <a:rPr lang="en-US" dirty="0" err="1"/>
              <a:t>légal</a:t>
            </a:r>
            <a:r>
              <a:rPr lang="en-US" dirty="0"/>
              <a:t> au Luxembourg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43982-8357-3CED-33A4-901F84117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dirty="0">
                <a:solidFill>
                  <a:schemeClr val="accent4"/>
                </a:solidFill>
              </a:rPr>
              <a:t>En </a:t>
            </a:r>
            <a:r>
              <a:rPr lang="fr-FR" sz="2800" b="1" dirty="0">
                <a:solidFill>
                  <a:schemeClr val="accent4"/>
                </a:solidFill>
              </a:rPr>
              <a:t>2001</a:t>
            </a:r>
            <a:r>
              <a:rPr lang="fr-FR" sz="2800" dirty="0">
                <a:solidFill>
                  <a:schemeClr val="accent4"/>
                </a:solidFill>
              </a:rPr>
              <a:t> modification substantielle de la loi de 1973: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accent4"/>
                </a:solidFill>
              </a:rPr>
              <a:t> « </a:t>
            </a:r>
            <a:r>
              <a:rPr lang="fr-FR" sz="2800" b="1" dirty="0">
                <a:solidFill>
                  <a:schemeClr val="accent4"/>
                </a:solidFill>
              </a:rPr>
              <a:t>Décriminalisation »</a:t>
            </a:r>
            <a:r>
              <a:rPr lang="fr-FR" sz="2800" dirty="0">
                <a:solidFill>
                  <a:schemeClr val="accent4"/>
                </a:solidFill>
              </a:rPr>
              <a:t> </a:t>
            </a:r>
            <a:r>
              <a:rPr lang="fr-FR" sz="2800" dirty="0">
                <a:solidFill>
                  <a:schemeClr val="accent4"/>
                </a:solidFill>
                <a:sym typeface="Wingdings" panose="05000000000000000000" pitchFamily="2" charset="2"/>
              </a:rPr>
              <a:t></a:t>
            </a:r>
            <a:r>
              <a:rPr lang="fr-FR" sz="2800" dirty="0">
                <a:solidFill>
                  <a:schemeClr val="accent4"/>
                </a:solidFill>
              </a:rPr>
              <a:t> plus de sanction pénale « privative de liberté » (prison) pour simple détention et / ou consommation de cannabis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accent4"/>
                </a:solidFill>
              </a:rPr>
              <a:t>Approche de distinguer le « simple consommateur » du « dealer/trafiquant »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accent4"/>
                </a:solidFill>
              </a:rPr>
              <a:t>Amende allant jusqu’à 2.500.- €</a:t>
            </a:r>
          </a:p>
          <a:p>
            <a:endParaRPr lang="fr-F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9F013-AFA9-0AB2-5516-B8406804C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7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635008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5FEEC-AA03-A863-5F8D-91990F7F2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Cadre </a:t>
            </a:r>
            <a:r>
              <a:rPr lang="en-US" dirty="0" err="1"/>
              <a:t>légal</a:t>
            </a:r>
            <a:r>
              <a:rPr lang="en-US" dirty="0"/>
              <a:t> au Luxembourg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E58F4-776A-B107-C328-2FA8C4F42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sz="2800" dirty="0">
                <a:solidFill>
                  <a:schemeClr val="accent4"/>
                </a:solidFill>
              </a:rPr>
              <a:t>Mais </a:t>
            </a:r>
            <a:r>
              <a:rPr lang="en-US" sz="2800" i="1" dirty="0">
                <a:solidFill>
                  <a:schemeClr val="accent4"/>
                </a:solidFill>
              </a:rPr>
              <a:t>quid</a:t>
            </a:r>
            <a:r>
              <a:rPr lang="en-US" sz="2800" dirty="0">
                <a:solidFill>
                  <a:schemeClr val="accent4"/>
                </a:solidFill>
              </a:rPr>
              <a:t> du cannabis “</a:t>
            </a:r>
            <a:r>
              <a:rPr lang="en-US" sz="2800" b="1" u="sng" dirty="0" err="1">
                <a:solidFill>
                  <a:schemeClr val="accent4"/>
                </a:solidFill>
              </a:rPr>
              <a:t>médicinal</a:t>
            </a:r>
            <a:r>
              <a:rPr lang="en-US" sz="2800" b="1" dirty="0">
                <a:solidFill>
                  <a:schemeClr val="accent4"/>
                </a:solidFill>
              </a:rPr>
              <a:t>”</a:t>
            </a:r>
            <a:r>
              <a:rPr lang="en-US" sz="2800" dirty="0">
                <a:solidFill>
                  <a:schemeClr val="accent4"/>
                </a:solidFill>
              </a:rPr>
              <a:t> ?</a:t>
            </a:r>
          </a:p>
          <a:p>
            <a:pPr>
              <a:spcBef>
                <a:spcPts val="1800"/>
              </a:spcBef>
            </a:pPr>
            <a:r>
              <a:rPr lang="fr-FR" sz="2800" dirty="0">
                <a:solidFill>
                  <a:schemeClr val="tx1"/>
                </a:solidFill>
              </a:rPr>
              <a:t>Loi du 20 juillet 2018 </a:t>
            </a:r>
            <a:r>
              <a:rPr lang="fr-FR" sz="2800" dirty="0">
                <a:solidFill>
                  <a:schemeClr val="accent4"/>
                </a:solidFill>
              </a:rPr>
              <a:t>modifiant la loi du 19 février 1973 pour légaliser la vente de substances « à usage médical »</a:t>
            </a:r>
          </a:p>
          <a:p>
            <a:pPr>
              <a:spcBef>
                <a:spcPts val="1800"/>
              </a:spcBef>
            </a:pPr>
            <a:r>
              <a:rPr lang="fr-FR" sz="2800" dirty="0">
                <a:solidFill>
                  <a:schemeClr val="tx1"/>
                </a:solidFill>
              </a:rPr>
              <a:t>Pas de changement légal pour </a:t>
            </a:r>
            <a:r>
              <a:rPr lang="fr-FR" sz="2800" dirty="0">
                <a:solidFill>
                  <a:schemeClr val="accent4"/>
                </a:solidFill>
              </a:rPr>
              <a:t>l'usage du cannabis à des fins </a:t>
            </a:r>
            <a:r>
              <a:rPr lang="fr-FR" sz="2800" u="sng" dirty="0">
                <a:solidFill>
                  <a:schemeClr val="accent4"/>
                </a:solidFill>
              </a:rPr>
              <a:t>non</a:t>
            </a:r>
            <a:r>
              <a:rPr lang="fr-FR" sz="2800" dirty="0">
                <a:solidFill>
                  <a:schemeClr val="accent4"/>
                </a:solidFill>
              </a:rPr>
              <a:t> médicales (« </a:t>
            </a:r>
            <a:r>
              <a:rPr lang="fr-FR" sz="2800" b="1" dirty="0">
                <a:solidFill>
                  <a:schemeClr val="accent4"/>
                </a:solidFill>
              </a:rPr>
              <a:t>récréatives </a:t>
            </a:r>
            <a:r>
              <a:rPr lang="fr-FR" sz="2800" dirty="0">
                <a:solidFill>
                  <a:schemeClr val="accent4"/>
                </a:solidFill>
              </a:rPr>
              <a:t>») en 2018 !</a:t>
            </a:r>
            <a:br>
              <a:rPr lang="fr-FR" sz="2800" dirty="0"/>
            </a:br>
            <a:endParaRPr lang="fr-FR" sz="2800" dirty="0">
              <a:solidFill>
                <a:schemeClr val="accent4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6266DE-9BE4-687F-3D01-2EFF1C50E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z="1800" b="1" smtClean="0"/>
              <a:pPr>
                <a:defRPr/>
              </a:pPr>
              <a:t>8</a:t>
            </a:fld>
            <a:endParaRPr lang="fr-CH" sz="1800" b="1" dirty="0"/>
          </a:p>
        </p:txBody>
      </p:sp>
    </p:spTree>
    <p:extLst>
      <p:ext uri="{BB962C8B-B14F-4D97-AF65-F5344CB8AC3E}">
        <p14:creationId xmlns:p14="http://schemas.microsoft.com/office/powerpoint/2010/main" val="511011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FF1BF-ADF8-55D5-91DA-C4C89679A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Cadre </a:t>
            </a:r>
            <a:r>
              <a:rPr lang="en-US" dirty="0" err="1"/>
              <a:t>légal</a:t>
            </a:r>
            <a:r>
              <a:rPr lang="en-US" dirty="0"/>
              <a:t> au Luxembourg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E3339-519D-3F8F-7B70-0CA88130A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fr-FR" sz="2800" dirty="0">
                <a:solidFill>
                  <a:schemeClr val="accent4"/>
                </a:solidFill>
              </a:rPr>
              <a:t>La loi du 20 juillet 2018 prévoit </a:t>
            </a:r>
            <a:r>
              <a:rPr lang="fr-FR" sz="2800" dirty="0">
                <a:solidFill>
                  <a:schemeClr val="tx1"/>
                </a:solidFill>
              </a:rPr>
              <a:t>l'impunité </a:t>
            </a:r>
            <a:r>
              <a:rPr lang="fr-FR" sz="2800" dirty="0">
                <a:solidFill>
                  <a:schemeClr val="accent4"/>
                </a:solidFill>
              </a:rPr>
              <a:t>pour:</a:t>
            </a:r>
          </a:p>
          <a:p>
            <a:pPr>
              <a:spcBef>
                <a:spcPts val="1800"/>
              </a:spcBef>
            </a:pPr>
            <a:r>
              <a:rPr lang="fr-FR" sz="2800" b="1" dirty="0">
                <a:solidFill>
                  <a:schemeClr val="accent4"/>
                </a:solidFill>
              </a:rPr>
              <a:t>Patients</a:t>
            </a:r>
            <a:r>
              <a:rPr lang="fr-FR" sz="2800" dirty="0">
                <a:solidFill>
                  <a:schemeClr val="accent4"/>
                </a:solidFill>
              </a:rPr>
              <a:t> possédant / consommant du «cannabis à des fins médicales»</a:t>
            </a:r>
          </a:p>
          <a:p>
            <a:pPr>
              <a:spcBef>
                <a:spcPts val="1800"/>
              </a:spcBef>
            </a:pPr>
            <a:r>
              <a:rPr lang="fr-FR" sz="2800" b="1" dirty="0">
                <a:solidFill>
                  <a:schemeClr val="accent4"/>
                </a:solidFill>
              </a:rPr>
              <a:t>Médecins</a:t>
            </a:r>
            <a:r>
              <a:rPr lang="fr-FR" sz="2800" dirty="0">
                <a:solidFill>
                  <a:schemeClr val="accent4"/>
                </a:solidFill>
              </a:rPr>
              <a:t> prescrivant «du cannabis à des fins médicales» </a:t>
            </a:r>
          </a:p>
          <a:p>
            <a:pPr>
              <a:spcBef>
                <a:spcPts val="1800"/>
              </a:spcBef>
            </a:pPr>
            <a:r>
              <a:rPr lang="fr-FR" sz="2800" b="1" dirty="0">
                <a:solidFill>
                  <a:schemeClr val="accent4"/>
                </a:solidFill>
              </a:rPr>
              <a:t>Pharmaciens</a:t>
            </a:r>
            <a:r>
              <a:rPr lang="fr-FR" sz="2800" dirty="0">
                <a:solidFill>
                  <a:schemeClr val="accent4"/>
                </a:solidFill>
              </a:rPr>
              <a:t> délivrant du «cannabis à des fins médicales»</a:t>
            </a:r>
          </a:p>
          <a:p>
            <a:endParaRPr lang="fr-FR" dirty="0">
              <a:solidFill>
                <a:schemeClr val="accent4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E5F78-1C63-9F89-9D50-8F67B72E8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9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233976399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Gouvernement luxembourgeois">
      <a:dk1>
        <a:srgbClr val="FF0000"/>
      </a:dk1>
      <a:lt1>
        <a:srgbClr val="FFFFFF"/>
      </a:lt1>
      <a:dk2>
        <a:srgbClr val="80808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ouvernement luxembourgeo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153D7A-BEA3-4E69-A70F-B5403534B2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209EF8-DC4F-4A3F-B577-238EE448DAE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C529D2E-4082-46ED-9E05-3E248CB59A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1194</Words>
  <Application>Microsoft Office PowerPoint</Application>
  <PresentationFormat>On-screen Show (16:9)</PresentationFormat>
  <Paragraphs>133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Wingdings</vt:lpstr>
      <vt:lpstr>Modèle par défaut</vt:lpstr>
      <vt:lpstr> </vt:lpstr>
      <vt:lpstr>Contexte général</vt:lpstr>
      <vt:lpstr>Contexte général</vt:lpstr>
      <vt:lpstr>Contexte général</vt:lpstr>
      <vt:lpstr>Contexte général</vt:lpstr>
      <vt:lpstr>Cadre légal au Luxembourg</vt:lpstr>
      <vt:lpstr>Cadre légal au Luxembourg</vt:lpstr>
      <vt:lpstr>Cadre légal au Luxembourg</vt:lpstr>
      <vt:lpstr>Cadre légal au Luxembourg</vt:lpstr>
      <vt:lpstr>En route vers le cannabis récréatif…</vt:lpstr>
      <vt:lpstr>En route vers le cannabis récréatif…</vt:lpstr>
      <vt:lpstr>… le cannabis récréatif est arrivé</vt:lpstr>
      <vt:lpstr>… le cannabis récréatif est arrivé</vt:lpstr>
      <vt:lpstr>… le cannabis récréatif est arrivé</vt:lpstr>
      <vt:lpstr>… le cannabis récréatif est arrivé</vt:lpstr>
      <vt:lpstr>… le cannabis récréatif est arrivé</vt:lpstr>
      <vt:lpstr>… le cannabis récréatif est arrivé</vt:lpstr>
      <vt:lpstr>… le cannabis récréatif est arrivé</vt:lpstr>
      <vt:lpstr>… le cannabis récréatif est arrivé</vt:lpstr>
      <vt:lpstr>… le cannabis récréatif est arrivé</vt:lpstr>
      <vt:lpstr>… le cannabis récréatif est arrivé</vt:lpstr>
      <vt:lpstr>Le droit commun répressif anti-drogues</vt:lpstr>
      <vt:lpstr>Le droit commun répressif anti-drogues</vt:lpstr>
      <vt:lpstr>Fin de la présentation</vt:lpstr>
    </vt:vector>
  </TitlesOfParts>
  <Company>CIE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Administrator</dc:creator>
  <cp:lastModifiedBy>EDLE VON HOESSLE Stefanie (HR)</cp:lastModifiedBy>
  <cp:revision>186</cp:revision>
  <cp:lastPrinted>2020-11-04T10:24:01Z</cp:lastPrinted>
  <dcterms:created xsi:type="dcterms:W3CDTF">2014-02-06T11:46:14Z</dcterms:created>
  <dcterms:modified xsi:type="dcterms:W3CDTF">2024-11-30T07:28:32Z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2024-11-30T07:28:16Z</vt:lpwstr>
  </property>
  <property fmtid="{D5CDD505-2E9C-101B-9397-08002B2CF9AE}" pid="4" name="MSIP_Label_6bd9ddd1-4d20-43f6-abfa-fc3c07406f94_Method">
    <vt:lpwstr>Privileged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2387a4ea-8e50-4fb0-9552-aea3fd40cc36</vt:lpwstr>
  </property>
  <property fmtid="{D5CDD505-2E9C-101B-9397-08002B2CF9AE}" pid="8" name="MSIP_Label_6bd9ddd1-4d20-43f6-abfa-fc3c07406f94_ContentBits">
    <vt:lpwstr>0</vt:lpwstr>
  </property>
</Properties>
</file>