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12" r:id="rId1"/>
  </p:sldMasterIdLst>
  <p:notesMasterIdLst>
    <p:notesMasterId r:id="rId25"/>
  </p:notesMasterIdLst>
  <p:sldIdLst>
    <p:sldId id="258" r:id="rId2"/>
    <p:sldId id="259" r:id="rId3"/>
    <p:sldId id="325" r:id="rId4"/>
    <p:sldId id="257" r:id="rId5"/>
    <p:sldId id="272" r:id="rId6"/>
    <p:sldId id="337" r:id="rId7"/>
    <p:sldId id="341" r:id="rId8"/>
    <p:sldId id="342" r:id="rId9"/>
    <p:sldId id="340" r:id="rId10"/>
    <p:sldId id="338" r:id="rId11"/>
    <p:sldId id="339" r:id="rId12"/>
    <p:sldId id="321" r:id="rId13"/>
    <p:sldId id="344" r:id="rId14"/>
    <p:sldId id="305" r:id="rId15"/>
    <p:sldId id="306" r:id="rId16"/>
    <p:sldId id="307" r:id="rId17"/>
    <p:sldId id="308" r:id="rId18"/>
    <p:sldId id="309" r:id="rId19"/>
    <p:sldId id="310" r:id="rId20"/>
    <p:sldId id="345" r:id="rId21"/>
    <p:sldId id="312" r:id="rId22"/>
    <p:sldId id="313" r:id="rId23"/>
    <p:sldId id="315" r:id="rId24"/>
  </p:sldIdLst>
  <p:sldSz cx="9144000" cy="6858000" type="screen4x3"/>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7777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816" autoAdjust="0"/>
    <p:restoredTop sz="81281" autoAdjust="0"/>
  </p:normalViewPr>
  <p:slideViewPr>
    <p:cSldViewPr>
      <p:cViewPr varScale="1">
        <p:scale>
          <a:sx n="93" d="100"/>
          <a:sy n="93" d="100"/>
        </p:scale>
        <p:origin x="1998"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85DAB9B-4227-424F-9E9C-8B3D4765AB4A}" type="doc">
      <dgm:prSet loTypeId="urn:microsoft.com/office/officeart/2005/8/layout/vList2" loCatId="list" qsTypeId="urn:microsoft.com/office/officeart/2005/8/quickstyle/simple1" qsCatId="simple" csTypeId="urn:microsoft.com/office/officeart/2005/8/colors/colorful5" csCatId="colorful"/>
      <dgm:spPr/>
      <dgm:t>
        <a:bodyPr/>
        <a:lstStyle/>
        <a:p>
          <a:endParaRPr lang="en-US"/>
        </a:p>
      </dgm:t>
    </dgm:pt>
    <dgm:pt modelId="{A8E15D2B-7F7D-4149-AD69-46CFBB345BE8}">
      <dgm:prSet custT="1"/>
      <dgm:spPr/>
      <dgm:t>
        <a:bodyPr/>
        <a:lstStyle/>
        <a:p>
          <a:r>
            <a:rPr lang="fr-CH" sz="4000" dirty="0"/>
            <a:t>Benoit </a:t>
          </a:r>
          <a:r>
            <a:rPr lang="fr-CH" sz="4000" dirty="0" err="1"/>
            <a:t>Lavelleye</a:t>
          </a:r>
          <a:r>
            <a:rPr lang="fr-CH" sz="4000" dirty="0"/>
            <a:t> ?</a:t>
          </a:r>
          <a:endParaRPr lang="en-US" sz="4000" dirty="0"/>
        </a:p>
      </dgm:t>
    </dgm:pt>
    <dgm:pt modelId="{65D9C0DE-414D-4CAD-A864-1C0D3490046C}" type="parTrans" cxnId="{2911049F-EBA9-4D29-9A88-C1ADF6E0F52F}">
      <dgm:prSet/>
      <dgm:spPr/>
      <dgm:t>
        <a:bodyPr/>
        <a:lstStyle/>
        <a:p>
          <a:endParaRPr lang="en-US"/>
        </a:p>
      </dgm:t>
    </dgm:pt>
    <dgm:pt modelId="{24675D99-6FB2-4651-B11D-6A710866DCFB}" type="sibTrans" cxnId="{2911049F-EBA9-4D29-9A88-C1ADF6E0F52F}">
      <dgm:prSet/>
      <dgm:spPr/>
      <dgm:t>
        <a:bodyPr/>
        <a:lstStyle/>
        <a:p>
          <a:endParaRPr lang="en-US"/>
        </a:p>
      </dgm:t>
    </dgm:pt>
    <dgm:pt modelId="{D1289C44-A7D4-4DA3-B4DD-3AEBC22D56B9}">
      <dgm:prSet custT="1"/>
      <dgm:spPr/>
      <dgm:t>
        <a:bodyPr/>
        <a:lstStyle/>
        <a:p>
          <a:r>
            <a:rPr lang="fr-CH" sz="4000" dirty="0"/>
            <a:t>Karel Brabants ?</a:t>
          </a:r>
          <a:endParaRPr lang="en-US" sz="4000" dirty="0"/>
        </a:p>
      </dgm:t>
    </dgm:pt>
    <dgm:pt modelId="{89B163F2-3534-4A22-8E44-DC1F7EFF4024}" type="parTrans" cxnId="{9273F4D5-9CDF-45E9-80C4-4BF89F33EA97}">
      <dgm:prSet/>
      <dgm:spPr/>
      <dgm:t>
        <a:bodyPr/>
        <a:lstStyle/>
        <a:p>
          <a:endParaRPr lang="en-US"/>
        </a:p>
      </dgm:t>
    </dgm:pt>
    <dgm:pt modelId="{B3B32FB8-4C4C-41F9-B6FE-6557F4188C0D}" type="sibTrans" cxnId="{9273F4D5-9CDF-45E9-80C4-4BF89F33EA97}">
      <dgm:prSet/>
      <dgm:spPr/>
      <dgm:t>
        <a:bodyPr/>
        <a:lstStyle/>
        <a:p>
          <a:endParaRPr lang="en-US"/>
        </a:p>
      </dgm:t>
    </dgm:pt>
    <dgm:pt modelId="{5E048565-9F4E-4249-8465-F928DF71D566}">
      <dgm:prSet custT="1"/>
      <dgm:spPr/>
      <dgm:t>
        <a:bodyPr/>
        <a:lstStyle/>
        <a:p>
          <a:r>
            <a:rPr lang="fr-CH" sz="4000" dirty="0"/>
            <a:t>… ?</a:t>
          </a:r>
          <a:endParaRPr lang="en-US" sz="4000" dirty="0"/>
        </a:p>
      </dgm:t>
    </dgm:pt>
    <dgm:pt modelId="{8058E744-4989-4529-AE9B-F4F3AB7E3D0C}" type="parTrans" cxnId="{6F98C19D-60F2-43DC-90B9-BACBEFEB09C8}">
      <dgm:prSet/>
      <dgm:spPr/>
      <dgm:t>
        <a:bodyPr/>
        <a:lstStyle/>
        <a:p>
          <a:endParaRPr lang="en-US"/>
        </a:p>
      </dgm:t>
    </dgm:pt>
    <dgm:pt modelId="{736F3635-9750-4DA9-A886-37CB401CDFDA}" type="sibTrans" cxnId="{6F98C19D-60F2-43DC-90B9-BACBEFEB09C8}">
      <dgm:prSet/>
      <dgm:spPr/>
      <dgm:t>
        <a:bodyPr/>
        <a:lstStyle/>
        <a:p>
          <a:endParaRPr lang="en-US"/>
        </a:p>
      </dgm:t>
    </dgm:pt>
    <dgm:pt modelId="{D1C7D4BC-F79B-49F1-9652-467BAE992762}" type="pres">
      <dgm:prSet presAssocID="{E85DAB9B-4227-424F-9E9C-8B3D4765AB4A}" presName="linear" presStyleCnt="0">
        <dgm:presLayoutVars>
          <dgm:animLvl val="lvl"/>
          <dgm:resizeHandles val="exact"/>
        </dgm:presLayoutVars>
      </dgm:prSet>
      <dgm:spPr/>
    </dgm:pt>
    <dgm:pt modelId="{39179E84-8AC0-4486-9DC6-3EE608CED3BE}" type="pres">
      <dgm:prSet presAssocID="{A8E15D2B-7F7D-4149-AD69-46CFBB345BE8}" presName="parentText" presStyleLbl="node1" presStyleIdx="0" presStyleCnt="3">
        <dgm:presLayoutVars>
          <dgm:chMax val="0"/>
          <dgm:bulletEnabled val="1"/>
        </dgm:presLayoutVars>
      </dgm:prSet>
      <dgm:spPr/>
    </dgm:pt>
    <dgm:pt modelId="{8028BF25-52D4-4F73-8F9B-4C9DB6F93664}" type="pres">
      <dgm:prSet presAssocID="{24675D99-6FB2-4651-B11D-6A710866DCFB}" presName="spacer" presStyleCnt="0"/>
      <dgm:spPr/>
    </dgm:pt>
    <dgm:pt modelId="{527B89EA-2138-4909-8EF0-74152E9A0D49}" type="pres">
      <dgm:prSet presAssocID="{D1289C44-A7D4-4DA3-B4DD-3AEBC22D56B9}" presName="parentText" presStyleLbl="node1" presStyleIdx="1" presStyleCnt="3">
        <dgm:presLayoutVars>
          <dgm:chMax val="0"/>
          <dgm:bulletEnabled val="1"/>
        </dgm:presLayoutVars>
      </dgm:prSet>
      <dgm:spPr/>
    </dgm:pt>
    <dgm:pt modelId="{D463E653-CB2F-4D62-B088-6F745FFF9B5F}" type="pres">
      <dgm:prSet presAssocID="{B3B32FB8-4C4C-41F9-B6FE-6557F4188C0D}" presName="spacer" presStyleCnt="0"/>
      <dgm:spPr/>
    </dgm:pt>
    <dgm:pt modelId="{6569E8F3-E53D-49E5-BD4C-DD20701AAD9D}" type="pres">
      <dgm:prSet presAssocID="{5E048565-9F4E-4249-8465-F928DF71D566}" presName="parentText" presStyleLbl="node1" presStyleIdx="2" presStyleCnt="3">
        <dgm:presLayoutVars>
          <dgm:chMax val="0"/>
          <dgm:bulletEnabled val="1"/>
        </dgm:presLayoutVars>
      </dgm:prSet>
      <dgm:spPr/>
    </dgm:pt>
  </dgm:ptLst>
  <dgm:cxnLst>
    <dgm:cxn modelId="{8CDCB209-6943-4765-84D5-98480930EF07}" type="presOf" srcId="{E85DAB9B-4227-424F-9E9C-8B3D4765AB4A}" destId="{D1C7D4BC-F79B-49F1-9652-467BAE992762}" srcOrd="0" destOrd="0" presId="urn:microsoft.com/office/officeart/2005/8/layout/vList2"/>
    <dgm:cxn modelId="{6F98C19D-60F2-43DC-90B9-BACBEFEB09C8}" srcId="{E85DAB9B-4227-424F-9E9C-8B3D4765AB4A}" destId="{5E048565-9F4E-4249-8465-F928DF71D566}" srcOrd="2" destOrd="0" parTransId="{8058E744-4989-4529-AE9B-F4F3AB7E3D0C}" sibTransId="{736F3635-9750-4DA9-A886-37CB401CDFDA}"/>
    <dgm:cxn modelId="{2911049F-EBA9-4D29-9A88-C1ADF6E0F52F}" srcId="{E85DAB9B-4227-424F-9E9C-8B3D4765AB4A}" destId="{A8E15D2B-7F7D-4149-AD69-46CFBB345BE8}" srcOrd="0" destOrd="0" parTransId="{65D9C0DE-414D-4CAD-A864-1C0D3490046C}" sibTransId="{24675D99-6FB2-4651-B11D-6A710866DCFB}"/>
    <dgm:cxn modelId="{9273F4D5-9CDF-45E9-80C4-4BF89F33EA97}" srcId="{E85DAB9B-4227-424F-9E9C-8B3D4765AB4A}" destId="{D1289C44-A7D4-4DA3-B4DD-3AEBC22D56B9}" srcOrd="1" destOrd="0" parTransId="{89B163F2-3534-4A22-8E44-DC1F7EFF4024}" sibTransId="{B3B32FB8-4C4C-41F9-B6FE-6557F4188C0D}"/>
    <dgm:cxn modelId="{346023DD-19B7-4C8F-9CF4-27200C908610}" type="presOf" srcId="{D1289C44-A7D4-4DA3-B4DD-3AEBC22D56B9}" destId="{527B89EA-2138-4909-8EF0-74152E9A0D49}" srcOrd="0" destOrd="0" presId="urn:microsoft.com/office/officeart/2005/8/layout/vList2"/>
    <dgm:cxn modelId="{2F83E2E0-9434-4135-BB54-BC9FB943EE4E}" type="presOf" srcId="{A8E15D2B-7F7D-4149-AD69-46CFBB345BE8}" destId="{39179E84-8AC0-4486-9DC6-3EE608CED3BE}" srcOrd="0" destOrd="0" presId="urn:microsoft.com/office/officeart/2005/8/layout/vList2"/>
    <dgm:cxn modelId="{8F2DA5EF-752B-4346-B6DE-588DB05F7299}" type="presOf" srcId="{5E048565-9F4E-4249-8465-F928DF71D566}" destId="{6569E8F3-E53D-49E5-BD4C-DD20701AAD9D}" srcOrd="0" destOrd="0" presId="urn:microsoft.com/office/officeart/2005/8/layout/vList2"/>
    <dgm:cxn modelId="{AAFC9A57-21AE-471D-81A6-637EA39572F8}" type="presParOf" srcId="{D1C7D4BC-F79B-49F1-9652-467BAE992762}" destId="{39179E84-8AC0-4486-9DC6-3EE608CED3BE}" srcOrd="0" destOrd="0" presId="urn:microsoft.com/office/officeart/2005/8/layout/vList2"/>
    <dgm:cxn modelId="{27EF36B5-30BF-4F9D-B7A3-8682D3A580CF}" type="presParOf" srcId="{D1C7D4BC-F79B-49F1-9652-467BAE992762}" destId="{8028BF25-52D4-4F73-8F9B-4C9DB6F93664}" srcOrd="1" destOrd="0" presId="urn:microsoft.com/office/officeart/2005/8/layout/vList2"/>
    <dgm:cxn modelId="{EB6C2F52-5F00-48EE-92F4-5DF8121C61B7}" type="presParOf" srcId="{D1C7D4BC-F79B-49F1-9652-467BAE992762}" destId="{527B89EA-2138-4909-8EF0-74152E9A0D49}" srcOrd="2" destOrd="0" presId="urn:microsoft.com/office/officeart/2005/8/layout/vList2"/>
    <dgm:cxn modelId="{E8ED89A8-327F-47C7-9D26-88245A2AC309}" type="presParOf" srcId="{D1C7D4BC-F79B-49F1-9652-467BAE992762}" destId="{D463E653-CB2F-4D62-B088-6F745FFF9B5F}" srcOrd="3" destOrd="0" presId="urn:microsoft.com/office/officeart/2005/8/layout/vList2"/>
    <dgm:cxn modelId="{71D52333-3C71-45F2-A3B7-BD537FACC22E}" type="presParOf" srcId="{D1C7D4BC-F79B-49F1-9652-467BAE992762}" destId="{6569E8F3-E53D-49E5-BD4C-DD20701AAD9D}" srcOrd="4"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9179E84-8AC0-4486-9DC6-3EE608CED3BE}">
      <dsp:nvSpPr>
        <dsp:cNvPr id="0" name=""/>
        <dsp:cNvSpPr/>
      </dsp:nvSpPr>
      <dsp:spPr>
        <a:xfrm>
          <a:off x="0" y="812555"/>
          <a:ext cx="5098256" cy="1216800"/>
        </a:xfrm>
        <a:prstGeom prst="roundRect">
          <a:avLst/>
        </a:prstGeom>
        <a:solidFill>
          <a:schemeClr val="accent5">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marL="0" lvl="0" indent="0" algn="l" defTabSz="1778000">
            <a:lnSpc>
              <a:spcPct val="90000"/>
            </a:lnSpc>
            <a:spcBef>
              <a:spcPct val="0"/>
            </a:spcBef>
            <a:spcAft>
              <a:spcPct val="35000"/>
            </a:spcAft>
            <a:buNone/>
          </a:pPr>
          <a:r>
            <a:rPr lang="fr-CH" sz="4000" kern="1200" dirty="0"/>
            <a:t>Benoit </a:t>
          </a:r>
          <a:r>
            <a:rPr lang="fr-CH" sz="4000" kern="1200" dirty="0" err="1"/>
            <a:t>Lavelleye</a:t>
          </a:r>
          <a:r>
            <a:rPr lang="fr-CH" sz="4000" kern="1200" dirty="0"/>
            <a:t> ?</a:t>
          </a:r>
          <a:endParaRPr lang="en-US" sz="4000" kern="1200" dirty="0"/>
        </a:p>
      </dsp:txBody>
      <dsp:txXfrm>
        <a:off x="59399" y="871954"/>
        <a:ext cx="4979458" cy="1098002"/>
      </dsp:txXfrm>
    </dsp:sp>
    <dsp:sp modelId="{527B89EA-2138-4909-8EF0-74152E9A0D49}">
      <dsp:nvSpPr>
        <dsp:cNvPr id="0" name=""/>
        <dsp:cNvSpPr/>
      </dsp:nvSpPr>
      <dsp:spPr>
        <a:xfrm>
          <a:off x="0" y="2216556"/>
          <a:ext cx="5098256" cy="1216800"/>
        </a:xfrm>
        <a:prstGeom prst="roundRect">
          <a:avLst/>
        </a:prstGeom>
        <a:solidFill>
          <a:schemeClr val="accent5">
            <a:hueOff val="3005351"/>
            <a:satOff val="-13190"/>
            <a:lumOff val="3921"/>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marL="0" lvl="0" indent="0" algn="l" defTabSz="1778000">
            <a:lnSpc>
              <a:spcPct val="90000"/>
            </a:lnSpc>
            <a:spcBef>
              <a:spcPct val="0"/>
            </a:spcBef>
            <a:spcAft>
              <a:spcPct val="35000"/>
            </a:spcAft>
            <a:buNone/>
          </a:pPr>
          <a:r>
            <a:rPr lang="fr-CH" sz="4000" kern="1200" dirty="0"/>
            <a:t>Karel Brabants ?</a:t>
          </a:r>
          <a:endParaRPr lang="en-US" sz="4000" kern="1200" dirty="0"/>
        </a:p>
      </dsp:txBody>
      <dsp:txXfrm>
        <a:off x="59399" y="2275955"/>
        <a:ext cx="4979458" cy="1098002"/>
      </dsp:txXfrm>
    </dsp:sp>
    <dsp:sp modelId="{6569E8F3-E53D-49E5-BD4C-DD20701AAD9D}">
      <dsp:nvSpPr>
        <dsp:cNvPr id="0" name=""/>
        <dsp:cNvSpPr/>
      </dsp:nvSpPr>
      <dsp:spPr>
        <a:xfrm>
          <a:off x="0" y="3620556"/>
          <a:ext cx="5098256" cy="1216800"/>
        </a:xfrm>
        <a:prstGeom prst="roundRect">
          <a:avLst/>
        </a:prstGeom>
        <a:solidFill>
          <a:schemeClr val="accent5">
            <a:hueOff val="6010703"/>
            <a:satOff val="-26380"/>
            <a:lumOff val="7843"/>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marL="0" lvl="0" indent="0" algn="l" defTabSz="1778000">
            <a:lnSpc>
              <a:spcPct val="90000"/>
            </a:lnSpc>
            <a:spcBef>
              <a:spcPct val="0"/>
            </a:spcBef>
            <a:spcAft>
              <a:spcPct val="35000"/>
            </a:spcAft>
            <a:buNone/>
          </a:pPr>
          <a:r>
            <a:rPr lang="fr-CH" sz="4000" kern="1200" dirty="0"/>
            <a:t>… ?</a:t>
          </a:r>
          <a:endParaRPr lang="en-US" sz="4000" kern="1200" dirty="0"/>
        </a:p>
      </dsp:txBody>
      <dsp:txXfrm>
        <a:off x="59399" y="3679955"/>
        <a:ext cx="4979458" cy="1098002"/>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426" name="Rectangle 2"/>
          <p:cNvSpPr>
            <a:spLocks noGrp="1" noChangeArrowheads="1"/>
          </p:cNvSpPr>
          <p:nvPr>
            <p:ph type="hdr" sz="quarter"/>
          </p:nvPr>
        </p:nvSpPr>
        <p:spPr bwMode="auto">
          <a:xfrm>
            <a:off x="0" y="0"/>
            <a:ext cx="2945659" cy="49633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smtClean="0"/>
            </a:lvl1pPr>
          </a:lstStyle>
          <a:p>
            <a:pPr>
              <a:defRPr/>
            </a:pPr>
            <a:endParaRPr lang="en-US"/>
          </a:p>
        </p:txBody>
      </p:sp>
      <p:sp>
        <p:nvSpPr>
          <p:cNvPr id="103427" name="Rectangle 3"/>
          <p:cNvSpPr>
            <a:spLocks noGrp="1" noChangeArrowheads="1"/>
          </p:cNvSpPr>
          <p:nvPr>
            <p:ph type="dt" idx="1"/>
          </p:nvPr>
        </p:nvSpPr>
        <p:spPr bwMode="auto">
          <a:xfrm>
            <a:off x="3850443" y="0"/>
            <a:ext cx="2945659" cy="49633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en-US"/>
          </a:p>
        </p:txBody>
      </p:sp>
      <p:sp>
        <p:nvSpPr>
          <p:cNvPr id="23556"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p:spPr>
      </p:sp>
      <p:sp>
        <p:nvSpPr>
          <p:cNvPr id="103429" name="Rectangle 5"/>
          <p:cNvSpPr>
            <a:spLocks noGrp="1" noChangeArrowheads="1"/>
          </p:cNvSpPr>
          <p:nvPr>
            <p:ph type="body" sz="quarter" idx="3"/>
          </p:nvPr>
        </p:nvSpPr>
        <p:spPr bwMode="auto">
          <a:xfrm>
            <a:off x="679768" y="4715153"/>
            <a:ext cx="5438140" cy="446698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03430" name="Rectangle 6"/>
          <p:cNvSpPr>
            <a:spLocks noGrp="1" noChangeArrowheads="1"/>
          </p:cNvSpPr>
          <p:nvPr>
            <p:ph type="ftr" sz="quarter" idx="4"/>
          </p:nvPr>
        </p:nvSpPr>
        <p:spPr bwMode="auto">
          <a:xfrm>
            <a:off x="0" y="9428583"/>
            <a:ext cx="2945659" cy="49633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lvl1pPr>
          </a:lstStyle>
          <a:p>
            <a:pPr>
              <a:defRPr/>
            </a:pPr>
            <a:endParaRPr lang="en-US"/>
          </a:p>
        </p:txBody>
      </p:sp>
      <p:sp>
        <p:nvSpPr>
          <p:cNvPr id="103431" name="Rectangle 7"/>
          <p:cNvSpPr>
            <a:spLocks noGrp="1" noChangeArrowheads="1"/>
          </p:cNvSpPr>
          <p:nvPr>
            <p:ph type="sldNum" sz="quarter" idx="5"/>
          </p:nvPr>
        </p:nvSpPr>
        <p:spPr bwMode="auto">
          <a:xfrm>
            <a:off x="3850443" y="9428583"/>
            <a:ext cx="2945659" cy="49633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lvl1pPr>
          </a:lstStyle>
          <a:p>
            <a:pPr>
              <a:defRPr/>
            </a:pPr>
            <a:fld id="{D56ED0CA-66ED-4671-9EC8-D3E88969724E}"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FR" dirty="0"/>
              <a:t>Désistement du Prof </a:t>
            </a:r>
            <a:r>
              <a:rPr lang="fr-FR" dirty="0" err="1"/>
              <a:t>Auwärter</a:t>
            </a:r>
            <a:r>
              <a:rPr lang="fr-FR" dirty="0"/>
              <a:t> pour cause de maladie, changement du planning de la journée</a:t>
            </a:r>
          </a:p>
        </p:txBody>
      </p:sp>
      <p:sp>
        <p:nvSpPr>
          <p:cNvPr id="4" name="Slide Number Placeholder 3"/>
          <p:cNvSpPr>
            <a:spLocks noGrp="1"/>
          </p:cNvSpPr>
          <p:nvPr>
            <p:ph type="sldNum" sz="quarter" idx="10"/>
          </p:nvPr>
        </p:nvSpPr>
        <p:spPr/>
        <p:txBody>
          <a:bodyPr/>
          <a:lstStyle/>
          <a:p>
            <a:pPr>
              <a:defRPr/>
            </a:pPr>
            <a:fld id="{D56ED0CA-66ED-4671-9EC8-D3E88969724E}" type="slidenum">
              <a:rPr lang="en-US" smtClean="0"/>
              <a:pPr>
                <a:defRPr/>
              </a:pPr>
              <a:t>1</a:t>
            </a:fld>
            <a:endParaRPr lang="en-US"/>
          </a:p>
        </p:txBody>
      </p:sp>
    </p:spTree>
    <p:extLst>
      <p:ext uri="{BB962C8B-B14F-4D97-AF65-F5344CB8AC3E}">
        <p14:creationId xmlns:p14="http://schemas.microsoft.com/office/powerpoint/2010/main" val="414163057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p:spPr>
        <p:txBody>
          <a:bodyPr/>
          <a:lstStyle/>
          <a:p>
            <a:fld id="{08D8CAB3-CA66-4298-8013-151DBB82B5A2}" type="slidenum">
              <a:rPr lang="en-US"/>
              <a:pPr/>
              <a:t>10</a:t>
            </a:fld>
            <a:endParaRPr lang="en-US"/>
          </a:p>
        </p:txBody>
      </p:sp>
      <p:sp>
        <p:nvSpPr>
          <p:cNvPr id="25603" name="Rectangle 2"/>
          <p:cNvSpPr>
            <a:spLocks noGrp="1" noRot="1" noChangeAspect="1" noChangeArrowheads="1" noTextEdit="1"/>
          </p:cNvSpPr>
          <p:nvPr>
            <p:ph type="sldImg"/>
          </p:nvPr>
        </p:nvSpPr>
        <p:spPr>
          <a:ln/>
        </p:spPr>
      </p:sp>
      <p:sp>
        <p:nvSpPr>
          <p:cNvPr id="25604" name="Rectangle 3"/>
          <p:cNvSpPr>
            <a:spLocks noGrp="1" noChangeArrowheads="1"/>
          </p:cNvSpPr>
          <p:nvPr>
            <p:ph type="body" idx="1"/>
          </p:nvPr>
        </p:nvSpPr>
        <p:spPr>
          <a:noFill/>
          <a:ln/>
        </p:spPr>
        <p:txBody>
          <a:bodyPr/>
          <a:lstStyle/>
          <a:p>
            <a:pPr eaLnBrk="1" hangingPunct="1"/>
            <a:endParaRPr lang="fr-CH" dirty="0"/>
          </a:p>
        </p:txBody>
      </p:sp>
    </p:spTree>
    <p:extLst>
      <p:ext uri="{BB962C8B-B14F-4D97-AF65-F5344CB8AC3E}">
        <p14:creationId xmlns:p14="http://schemas.microsoft.com/office/powerpoint/2010/main" val="159933466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p:spPr>
        <p:txBody>
          <a:bodyPr/>
          <a:lstStyle/>
          <a:p>
            <a:fld id="{08D8CAB3-CA66-4298-8013-151DBB82B5A2}" type="slidenum">
              <a:rPr lang="en-US"/>
              <a:pPr/>
              <a:t>11</a:t>
            </a:fld>
            <a:endParaRPr lang="en-US"/>
          </a:p>
        </p:txBody>
      </p:sp>
      <p:sp>
        <p:nvSpPr>
          <p:cNvPr id="25603" name="Rectangle 2"/>
          <p:cNvSpPr>
            <a:spLocks noGrp="1" noRot="1" noChangeAspect="1" noChangeArrowheads="1" noTextEdit="1"/>
          </p:cNvSpPr>
          <p:nvPr>
            <p:ph type="sldImg"/>
          </p:nvPr>
        </p:nvSpPr>
        <p:spPr>
          <a:ln/>
        </p:spPr>
      </p:sp>
      <p:sp>
        <p:nvSpPr>
          <p:cNvPr id="25604" name="Rectangle 3"/>
          <p:cNvSpPr>
            <a:spLocks noGrp="1" noChangeArrowheads="1"/>
          </p:cNvSpPr>
          <p:nvPr>
            <p:ph type="body" idx="1"/>
          </p:nvPr>
        </p:nvSpPr>
        <p:spPr>
          <a:noFill/>
          <a:ln/>
        </p:spPr>
        <p:txBody>
          <a:bodyPr/>
          <a:lstStyle/>
          <a:p>
            <a:pPr eaLnBrk="1" hangingPunct="1"/>
            <a:r>
              <a:rPr lang="fr-CH" dirty="0"/>
              <a:t>Formation 40 heures répartie en 2 étapes de 2-3 jours incluant une visite d’entreprise.</a:t>
            </a:r>
          </a:p>
        </p:txBody>
      </p:sp>
    </p:spTree>
    <p:extLst>
      <p:ext uri="{BB962C8B-B14F-4D97-AF65-F5344CB8AC3E}">
        <p14:creationId xmlns:p14="http://schemas.microsoft.com/office/powerpoint/2010/main" val="111247477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en-GB" dirty="0"/>
              <a:t>Subsides des la division 5000€</a:t>
            </a:r>
          </a:p>
        </p:txBody>
      </p:sp>
      <p:sp>
        <p:nvSpPr>
          <p:cNvPr id="4" name="Espace réservé du numéro de diapositive 3"/>
          <p:cNvSpPr>
            <a:spLocks noGrp="1"/>
          </p:cNvSpPr>
          <p:nvPr>
            <p:ph type="sldNum" sz="quarter" idx="5"/>
          </p:nvPr>
        </p:nvSpPr>
        <p:spPr/>
        <p:txBody>
          <a:bodyPr/>
          <a:lstStyle/>
          <a:p>
            <a:pPr>
              <a:defRPr/>
            </a:pPr>
            <a:fld id="{D56ED0CA-66ED-4671-9EC8-D3E88969724E}" type="slidenum">
              <a:rPr lang="en-US" smtClean="0"/>
              <a:pPr>
                <a:defRPr/>
              </a:pPr>
              <a:t>12</a:t>
            </a:fld>
            <a:endParaRPr lang="en-US"/>
          </a:p>
        </p:txBody>
      </p:sp>
    </p:spTree>
    <p:extLst>
      <p:ext uri="{BB962C8B-B14F-4D97-AF65-F5344CB8AC3E}">
        <p14:creationId xmlns:p14="http://schemas.microsoft.com/office/powerpoint/2010/main" val="89837401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en-GB" dirty="0" err="1"/>
              <a:t>Remercier</a:t>
            </a:r>
            <a:r>
              <a:rPr lang="en-GB" dirty="0"/>
              <a:t> la division</a:t>
            </a:r>
          </a:p>
          <a:p>
            <a:r>
              <a:rPr lang="en-GB" dirty="0" err="1"/>
              <a:t>Journée</a:t>
            </a:r>
            <a:r>
              <a:rPr lang="en-GB" dirty="0"/>
              <a:t> risqué </a:t>
            </a:r>
            <a:r>
              <a:rPr lang="en-GB" dirty="0" err="1"/>
              <a:t>chimique</a:t>
            </a:r>
            <a:r>
              <a:rPr lang="en-GB" dirty="0"/>
              <a:t> Luxembourg register RBE necessaire pour </a:t>
            </a:r>
            <a:r>
              <a:rPr lang="en-GB" dirty="0" err="1"/>
              <a:t>l’Asbl</a:t>
            </a:r>
            <a:r>
              <a:rPr lang="en-GB" dirty="0"/>
              <a:t>, </a:t>
            </a:r>
            <a:r>
              <a:rPr lang="en-GB" dirty="0" err="1"/>
              <a:t>bo’ite</a:t>
            </a:r>
            <a:r>
              <a:rPr lang="en-GB" dirty="0"/>
              <a:t> mail, frais </a:t>
            </a:r>
            <a:r>
              <a:rPr lang="en-GB" dirty="0" err="1"/>
              <a:t>banquaires</a:t>
            </a:r>
            <a:r>
              <a:rPr lang="en-GB" dirty="0"/>
              <a:t> et VISA</a:t>
            </a:r>
          </a:p>
          <a:p>
            <a:r>
              <a:rPr lang="en-GB" dirty="0"/>
              <a:t>Merci pour le sponsoring de la part du </a:t>
            </a:r>
            <a:r>
              <a:rPr lang="en-GB" dirty="0" err="1"/>
              <a:t>ministère</a:t>
            </a:r>
            <a:r>
              <a:rPr lang="en-GB" dirty="0"/>
              <a:t> Dr </a:t>
            </a:r>
            <a:r>
              <a:rPr lang="en-GB" dirty="0" err="1"/>
              <a:t>Goerens</a:t>
            </a:r>
            <a:r>
              <a:rPr lang="en-GB" dirty="0"/>
              <a:t>, frais </a:t>
            </a:r>
            <a:r>
              <a:rPr lang="en-GB" dirty="0" err="1"/>
              <a:t>orateurs</a:t>
            </a:r>
            <a:endParaRPr lang="en-GB" dirty="0"/>
          </a:p>
          <a:p>
            <a:r>
              <a:rPr lang="en-GB" dirty="0" err="1"/>
              <a:t>Reviiseurs</a:t>
            </a:r>
            <a:r>
              <a:rPr lang="en-GB" dirty="0"/>
              <a:t> – tip top </a:t>
            </a:r>
            <a:r>
              <a:rPr lang="en-GB" dirty="0" err="1"/>
              <a:t>décharge</a:t>
            </a:r>
            <a:r>
              <a:rPr lang="en-GB" dirty="0"/>
              <a:t> donnée</a:t>
            </a:r>
          </a:p>
          <a:p>
            <a:endParaRPr lang="en-GB" dirty="0"/>
          </a:p>
        </p:txBody>
      </p:sp>
      <p:sp>
        <p:nvSpPr>
          <p:cNvPr id="4" name="Espace réservé du numéro de diapositive 3"/>
          <p:cNvSpPr>
            <a:spLocks noGrp="1"/>
          </p:cNvSpPr>
          <p:nvPr>
            <p:ph type="sldNum" sz="quarter" idx="5"/>
          </p:nvPr>
        </p:nvSpPr>
        <p:spPr/>
        <p:txBody>
          <a:bodyPr/>
          <a:lstStyle/>
          <a:p>
            <a:pPr>
              <a:defRPr/>
            </a:pPr>
            <a:fld id="{D56ED0CA-66ED-4671-9EC8-D3E88969724E}" type="slidenum">
              <a:rPr lang="en-US" smtClean="0"/>
              <a:pPr>
                <a:defRPr/>
              </a:pPr>
              <a:t>13</a:t>
            </a:fld>
            <a:endParaRPr lang="en-US"/>
          </a:p>
        </p:txBody>
      </p:sp>
    </p:spTree>
    <p:extLst>
      <p:ext uri="{BB962C8B-B14F-4D97-AF65-F5344CB8AC3E}">
        <p14:creationId xmlns:p14="http://schemas.microsoft.com/office/powerpoint/2010/main" val="288752185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7"/>
          <p:cNvSpPr>
            <a:spLocks noGrp="1" noChangeArrowheads="1"/>
          </p:cNvSpPr>
          <p:nvPr>
            <p:ph type="sldNum" sz="quarter" idx="5"/>
          </p:nvPr>
        </p:nvSpPr>
        <p:spPr>
          <a:noFill/>
        </p:spPr>
        <p:txBody>
          <a:bodyPr/>
          <a:lstStyle/>
          <a:p>
            <a:fld id="{5152E36A-998D-4ED6-AE9A-4B713F0CA2C2}" type="slidenum">
              <a:rPr lang="en-US" smtClean="0">
                <a:cs typeface="Arial" charset="0"/>
              </a:rPr>
              <a:pPr/>
              <a:t>15</a:t>
            </a:fld>
            <a:endParaRPr lang="en-US">
              <a:cs typeface="Arial" charset="0"/>
            </a:endParaRPr>
          </a:p>
        </p:txBody>
      </p:sp>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a:ln/>
        </p:spPr>
        <p:txBody>
          <a:bodyPr/>
          <a:lstStyle/>
          <a:p>
            <a:pPr eaLnBrk="1" hangingPunct="1"/>
            <a:r>
              <a:rPr lang="fr-CH" dirty="0"/>
              <a:t>Benoit </a:t>
            </a:r>
            <a:r>
              <a:rPr lang="fr-CH" dirty="0" err="1"/>
              <a:t>Lavelleye</a:t>
            </a:r>
            <a:r>
              <a:rPr lang="fr-CH" dirty="0"/>
              <a:t>, Karel Brabants</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Rectangle 7"/>
          <p:cNvSpPr>
            <a:spLocks noGrp="1" noChangeArrowheads="1"/>
          </p:cNvSpPr>
          <p:nvPr>
            <p:ph type="sldNum" sz="quarter" idx="5"/>
          </p:nvPr>
        </p:nvSpPr>
        <p:spPr>
          <a:noFill/>
        </p:spPr>
        <p:txBody>
          <a:bodyPr/>
          <a:lstStyle/>
          <a:p>
            <a:fld id="{5A94F7DF-69D1-477C-B590-FED5C647E0A3}" type="slidenum">
              <a:rPr lang="en-US" smtClean="0">
                <a:cs typeface="Arial" charset="0"/>
              </a:rPr>
              <a:pPr/>
              <a:t>18</a:t>
            </a:fld>
            <a:endParaRPr lang="en-US">
              <a:cs typeface="Arial" charset="0"/>
            </a:endParaRPr>
          </a:p>
        </p:txBody>
      </p:sp>
      <p:sp>
        <p:nvSpPr>
          <p:cNvPr id="49154" name="Rectangle 2"/>
          <p:cNvSpPr>
            <a:spLocks noGrp="1" noRot="1" noChangeAspect="1" noChangeArrowheads="1" noTextEdit="1"/>
          </p:cNvSpPr>
          <p:nvPr>
            <p:ph type="sldImg"/>
          </p:nvPr>
        </p:nvSpPr>
        <p:spPr>
          <a:ln/>
        </p:spPr>
      </p:sp>
      <p:sp>
        <p:nvSpPr>
          <p:cNvPr id="49155" name="Rectangle 3"/>
          <p:cNvSpPr>
            <a:spLocks noGrp="1" noChangeArrowheads="1"/>
          </p:cNvSpPr>
          <p:nvPr>
            <p:ph type="body" idx="1"/>
          </p:nvPr>
        </p:nvSpPr>
        <p:spPr>
          <a:noFill/>
          <a:ln/>
        </p:spPr>
        <p:txBody>
          <a:bodyPr/>
          <a:lstStyle/>
          <a:p>
            <a:pPr eaLnBrk="1" hangingPunct="1"/>
            <a:r>
              <a:rPr lang="fr-CH" dirty="0"/>
              <a:t>Accord  pour refaire les reviseurs de comptes</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en-GB" dirty="0" err="1"/>
              <a:t>Membre</a:t>
            </a:r>
            <a:r>
              <a:rPr lang="en-GB" dirty="0"/>
              <a:t> </a:t>
            </a:r>
            <a:r>
              <a:rPr lang="en-GB" dirty="0" err="1"/>
              <a:t>fondateur</a:t>
            </a:r>
            <a:r>
              <a:rPr lang="en-GB" dirty="0"/>
              <a:t> et </a:t>
            </a:r>
            <a:r>
              <a:rPr lang="en-GB" dirty="0" err="1"/>
              <a:t>ancien</a:t>
            </a:r>
            <a:r>
              <a:rPr lang="en-GB" dirty="0"/>
              <a:t> </a:t>
            </a:r>
            <a:r>
              <a:rPr lang="en-GB" dirty="0" err="1"/>
              <a:t>président</a:t>
            </a:r>
            <a:r>
              <a:rPr lang="en-GB" dirty="0"/>
              <a:t> de </a:t>
            </a:r>
            <a:r>
              <a:rPr lang="en-GB" dirty="0" err="1"/>
              <a:t>l’ALSAT</a:t>
            </a:r>
            <a:r>
              <a:rPr lang="en-GB" dirty="0"/>
              <a:t>  Alex Klein </a:t>
            </a:r>
            <a:r>
              <a:rPr lang="en-GB" dirty="0" err="1"/>
              <a:t>décédé</a:t>
            </a:r>
            <a:r>
              <a:rPr lang="en-GB" dirty="0"/>
              <a:t> le 23.11.2024 à 83 </a:t>
            </a:r>
            <a:r>
              <a:rPr lang="en-GB" dirty="0" err="1"/>
              <a:t>ans</a:t>
            </a:r>
            <a:endParaRPr lang="en-GB" dirty="0"/>
          </a:p>
          <a:p>
            <a:r>
              <a:rPr lang="en-GB" dirty="0" err="1"/>
              <a:t>Remercier</a:t>
            </a:r>
            <a:r>
              <a:rPr lang="en-GB" dirty="0"/>
              <a:t> tout </a:t>
            </a:r>
            <a:r>
              <a:rPr lang="en-GB" dirty="0" err="1"/>
              <a:t>particulièrement</a:t>
            </a:r>
            <a:r>
              <a:rPr lang="en-GB" dirty="0"/>
              <a:t> Stefanie, Sébastien et Marie-Paule</a:t>
            </a:r>
          </a:p>
          <a:p>
            <a:r>
              <a:rPr lang="en-GB" dirty="0" err="1"/>
              <a:t>Démission</a:t>
            </a:r>
            <a:r>
              <a:rPr lang="en-GB" dirty="0"/>
              <a:t> de Thierry le 23.10, </a:t>
            </a:r>
            <a:r>
              <a:rPr lang="en-GB" dirty="0" err="1"/>
              <a:t>retraite</a:t>
            </a:r>
            <a:r>
              <a:rPr lang="en-GB" dirty="0"/>
              <a:t> bien </a:t>
            </a:r>
            <a:r>
              <a:rPr lang="en-GB" dirty="0" err="1"/>
              <a:t>méritée</a:t>
            </a:r>
            <a:r>
              <a:rPr lang="en-GB" dirty="0"/>
              <a:t> en </a:t>
            </a:r>
            <a:r>
              <a:rPr lang="en-GB" dirty="0" err="1"/>
              <a:t>Espagne</a:t>
            </a:r>
            <a:endParaRPr lang="en-GB" dirty="0"/>
          </a:p>
        </p:txBody>
      </p:sp>
      <p:sp>
        <p:nvSpPr>
          <p:cNvPr id="4" name="Espace réservé du numéro de diapositive 3"/>
          <p:cNvSpPr>
            <a:spLocks noGrp="1"/>
          </p:cNvSpPr>
          <p:nvPr>
            <p:ph type="sldNum" sz="quarter" idx="5"/>
          </p:nvPr>
        </p:nvSpPr>
        <p:spPr/>
        <p:txBody>
          <a:bodyPr/>
          <a:lstStyle/>
          <a:p>
            <a:pPr>
              <a:defRPr/>
            </a:pPr>
            <a:fld id="{D56ED0CA-66ED-4671-9EC8-D3E88969724E}" type="slidenum">
              <a:rPr lang="en-US" smtClean="0"/>
              <a:pPr>
                <a:defRPr/>
              </a:pPr>
              <a:t>22</a:t>
            </a:fld>
            <a:endParaRPr lang="en-US"/>
          </a:p>
        </p:txBody>
      </p:sp>
    </p:spTree>
    <p:extLst>
      <p:ext uri="{BB962C8B-B14F-4D97-AF65-F5344CB8AC3E}">
        <p14:creationId xmlns:p14="http://schemas.microsoft.com/office/powerpoint/2010/main" val="24973855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en-GB" dirty="0"/>
              <a:t>Alain </a:t>
            </a:r>
            <a:r>
              <a:rPr lang="en-GB" dirty="0" err="1"/>
              <a:t>Feypel</a:t>
            </a:r>
            <a:r>
              <a:rPr lang="en-GB" dirty="0"/>
              <a:t>: </a:t>
            </a:r>
            <a:r>
              <a:rPr lang="en-GB" dirty="0" err="1"/>
              <a:t>remerciements</a:t>
            </a:r>
            <a:r>
              <a:rPr lang="en-GB" dirty="0"/>
              <a:t> pour le </a:t>
            </a:r>
            <a:r>
              <a:rPr lang="en-GB"/>
              <a:t>président</a:t>
            </a:r>
            <a:endParaRPr lang="en-GB" dirty="0"/>
          </a:p>
        </p:txBody>
      </p:sp>
      <p:sp>
        <p:nvSpPr>
          <p:cNvPr id="4" name="Espace réservé du numéro de diapositive 3"/>
          <p:cNvSpPr>
            <a:spLocks noGrp="1"/>
          </p:cNvSpPr>
          <p:nvPr>
            <p:ph type="sldNum" sz="quarter" idx="5"/>
          </p:nvPr>
        </p:nvSpPr>
        <p:spPr/>
        <p:txBody>
          <a:bodyPr/>
          <a:lstStyle/>
          <a:p>
            <a:pPr>
              <a:defRPr/>
            </a:pPr>
            <a:fld id="{D56ED0CA-66ED-4671-9EC8-D3E88969724E}" type="slidenum">
              <a:rPr lang="en-US" smtClean="0"/>
              <a:pPr>
                <a:defRPr/>
              </a:pPr>
              <a:t>23</a:t>
            </a:fld>
            <a:endParaRPr lang="en-US"/>
          </a:p>
        </p:txBody>
      </p:sp>
    </p:spTree>
    <p:extLst>
      <p:ext uri="{BB962C8B-B14F-4D97-AF65-F5344CB8AC3E}">
        <p14:creationId xmlns:p14="http://schemas.microsoft.com/office/powerpoint/2010/main" val="28219861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p:spPr>
        <p:txBody>
          <a:bodyPr/>
          <a:lstStyle/>
          <a:p>
            <a:fld id="{F16ABA01-4205-4707-BF3C-B3A9F161F45F}" type="slidenum">
              <a:rPr lang="en-US"/>
              <a:pPr/>
              <a:t>2</a:t>
            </a:fld>
            <a:endParaRPr lang="en-US"/>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noFill/>
          <a:ln/>
        </p:spPr>
        <p:txBody>
          <a:bodyPr/>
          <a:lstStyle/>
          <a:p>
            <a:r>
              <a:rPr lang="fr-FR" sz="1800" dirty="0">
                <a:effectLst/>
                <a:latin typeface="Arial" panose="020B0604020202020204" pitchFamily="34" charset="0"/>
                <a:ea typeface="Calibri" panose="020F0502020204030204" pitchFamily="34" charset="0"/>
              </a:rPr>
              <a:t>Luc REDING Conseiller Délégué du Gouvernement LE GOUVERNEMENT DU GRAND-DUCHÉ DE LUXEMBOURG</a:t>
            </a:r>
          </a:p>
          <a:p>
            <a:r>
              <a:rPr lang="fr-FR" sz="1800" dirty="0">
                <a:effectLst/>
                <a:latin typeface="Arial" panose="020B0604020202020204" pitchFamily="34" charset="0"/>
                <a:ea typeface="Calibri" panose="020F0502020204030204" pitchFamily="34" charset="0"/>
              </a:rPr>
              <a:t>Ministère de la Justice Direction droit pénal et pénitentiaire Directeur adjoint</a:t>
            </a:r>
          </a:p>
          <a:p>
            <a:pPr algn="just" eaLnBrk="1" fontAlgn="base" hangingPunct="1">
              <a:lnSpc>
                <a:spcPct val="150000"/>
              </a:lnSpc>
              <a:spcBef>
                <a:spcPct val="0"/>
              </a:spcBef>
              <a:buClrTx/>
              <a:buSzPct val="70000"/>
              <a:buFontTx/>
              <a:buNone/>
            </a:pPr>
            <a:endParaRPr lang="fr-FR" altLang="fr-FR" sz="1800" b="1" dirty="0">
              <a:solidFill>
                <a:srgbClr val="FFFF00"/>
              </a:solidFill>
              <a:latin typeface="Calibri" panose="020F0502020204030204" pitchFamily="34" charset="0"/>
              <a:cs typeface="Calibri" panose="020F0502020204030204" pitchFamily="34" charset="0"/>
            </a:endParaRPr>
          </a:p>
          <a:p>
            <a:pPr algn="just" eaLnBrk="1" fontAlgn="base" hangingPunct="1">
              <a:lnSpc>
                <a:spcPct val="150000"/>
              </a:lnSpc>
              <a:spcBef>
                <a:spcPct val="0"/>
              </a:spcBef>
              <a:buClrTx/>
              <a:buSzPct val="70000"/>
              <a:buFontTx/>
              <a:buNone/>
            </a:pPr>
            <a:r>
              <a:rPr lang="fr-FR" altLang="fr-FR" sz="1800" b="0" dirty="0">
                <a:solidFill>
                  <a:srgbClr val="FFFF00"/>
                </a:solidFill>
                <a:latin typeface="Calibri" panose="020F0502020204030204" pitchFamily="34" charset="0"/>
                <a:cs typeface="Calibri" panose="020F0502020204030204" pitchFamily="34" charset="0"/>
              </a:rPr>
              <a:t>Dr Claude STREEF, Président de la Commission Médicale, Ministère de la Mobilité et des Travaux Publics</a:t>
            </a:r>
          </a:p>
          <a:p>
            <a:endParaRPr lang="de-DE" sz="1800" dirty="0">
              <a:effectLst/>
              <a:latin typeface="Calibri" panose="020F0502020204030204" pitchFamily="34" charset="0"/>
              <a:ea typeface="Calibri" panose="020F0502020204030204" pitchFamily="34" charset="0"/>
            </a:endParaRPr>
          </a:p>
          <a:p>
            <a:pPr algn="l"/>
            <a:r>
              <a:rPr lang="en-GB" sz="1800" b="0" i="0" u="none" strike="noStrike" baseline="0" dirty="0" err="1">
                <a:solidFill>
                  <a:srgbClr val="000000"/>
                </a:solidFill>
                <a:latin typeface="Arial" panose="020B0604020202020204" pitchFamily="34" charset="0"/>
              </a:rPr>
              <a:t>Dr.</a:t>
            </a:r>
            <a:r>
              <a:rPr lang="en-GB" sz="1800" b="0" i="0" u="none" strike="noStrike" baseline="0" dirty="0">
                <a:solidFill>
                  <a:srgbClr val="000000"/>
                </a:solidFill>
                <a:latin typeface="Arial" panose="020B0604020202020204" pitchFamily="34" charset="0"/>
              </a:rPr>
              <a:t> Torsten Bohn </a:t>
            </a:r>
            <a:r>
              <a:rPr lang="en-US" sz="1800" b="0" i="0" u="none" strike="noStrike" baseline="0" dirty="0">
                <a:solidFill>
                  <a:srgbClr val="000000"/>
                </a:solidFill>
                <a:latin typeface="Arial" panose="020B0604020202020204" pitchFamily="34" charset="0"/>
              </a:rPr>
              <a:t>Group Leader Nutrition &amp; Health Research (</a:t>
            </a:r>
            <a:r>
              <a:rPr lang="en-US" sz="1800" b="0" i="0" u="none" strike="noStrike" baseline="0" dirty="0" err="1">
                <a:solidFill>
                  <a:srgbClr val="000000"/>
                </a:solidFill>
                <a:latin typeface="Arial" panose="020B0604020202020204" pitchFamily="34" charset="0"/>
              </a:rPr>
              <a:t>NutriHealth</a:t>
            </a:r>
            <a:r>
              <a:rPr lang="en-US" sz="1800" b="0" i="0" u="none" strike="noStrike" baseline="0" dirty="0">
                <a:solidFill>
                  <a:srgbClr val="000000"/>
                </a:solidFill>
                <a:latin typeface="Arial" panose="020B0604020202020204" pitchFamily="34" charset="0"/>
              </a:rPr>
              <a:t>), Department of Population Health</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FR" dirty="0"/>
          </a:p>
        </p:txBody>
      </p:sp>
      <p:sp>
        <p:nvSpPr>
          <p:cNvPr id="4" name="Slide Number Placeholder 3"/>
          <p:cNvSpPr>
            <a:spLocks noGrp="1"/>
          </p:cNvSpPr>
          <p:nvPr>
            <p:ph type="sldNum" sz="quarter" idx="10"/>
          </p:nvPr>
        </p:nvSpPr>
        <p:spPr/>
        <p:txBody>
          <a:bodyPr/>
          <a:lstStyle/>
          <a:p>
            <a:pPr>
              <a:defRPr/>
            </a:pPr>
            <a:fld id="{D56ED0CA-66ED-4671-9EC8-D3E88969724E}" type="slidenum">
              <a:rPr lang="en-US" smtClean="0"/>
              <a:pPr>
                <a:defRPr/>
              </a:pPr>
              <a:t>3</a:t>
            </a:fld>
            <a:endParaRPr lang="en-US"/>
          </a:p>
        </p:txBody>
      </p:sp>
    </p:spTree>
    <p:extLst>
      <p:ext uri="{BB962C8B-B14F-4D97-AF65-F5344CB8AC3E}">
        <p14:creationId xmlns:p14="http://schemas.microsoft.com/office/powerpoint/2010/main" val="8894022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FR" dirty="0"/>
              <a:t>plus 100 personnes se sont inscrites</a:t>
            </a:r>
          </a:p>
          <a:p>
            <a:r>
              <a:rPr lang="fr-FR" dirty="0"/>
              <a:t>Au cours des dernières années l’ALSAT ne fait que grandir, 164 membres</a:t>
            </a:r>
          </a:p>
          <a:p>
            <a:r>
              <a:rPr lang="fr-FR" dirty="0"/>
              <a:t>De plus en plus multidisciplinaire</a:t>
            </a:r>
          </a:p>
          <a:p>
            <a:r>
              <a:rPr lang="fr-FR" dirty="0"/>
              <a:t>L’union fait la force </a:t>
            </a:r>
          </a:p>
        </p:txBody>
      </p:sp>
      <p:sp>
        <p:nvSpPr>
          <p:cNvPr id="4" name="Slide Number Placeholder 3"/>
          <p:cNvSpPr>
            <a:spLocks noGrp="1"/>
          </p:cNvSpPr>
          <p:nvPr>
            <p:ph type="sldNum" sz="quarter" idx="10"/>
          </p:nvPr>
        </p:nvSpPr>
        <p:spPr/>
        <p:txBody>
          <a:bodyPr/>
          <a:lstStyle/>
          <a:p>
            <a:pPr>
              <a:defRPr/>
            </a:pPr>
            <a:fld id="{D56ED0CA-66ED-4671-9EC8-D3E88969724E}" type="slidenum">
              <a:rPr lang="en-US" smtClean="0"/>
              <a:pPr>
                <a:defRPr/>
              </a:pPr>
              <a:t>4</a:t>
            </a:fld>
            <a:endParaRPr lang="en-US"/>
          </a:p>
        </p:txBody>
      </p:sp>
    </p:spTree>
    <p:extLst>
      <p:ext uri="{BB962C8B-B14F-4D97-AF65-F5344CB8AC3E}">
        <p14:creationId xmlns:p14="http://schemas.microsoft.com/office/powerpoint/2010/main" val="180469520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FR" dirty="0"/>
          </a:p>
        </p:txBody>
      </p:sp>
      <p:sp>
        <p:nvSpPr>
          <p:cNvPr id="4" name="Slide Number Placeholder 3"/>
          <p:cNvSpPr>
            <a:spLocks noGrp="1"/>
          </p:cNvSpPr>
          <p:nvPr>
            <p:ph type="sldNum" sz="quarter" idx="10"/>
          </p:nvPr>
        </p:nvSpPr>
        <p:spPr/>
        <p:txBody>
          <a:bodyPr/>
          <a:lstStyle/>
          <a:p>
            <a:pPr>
              <a:defRPr/>
            </a:pPr>
            <a:fld id="{D56ED0CA-66ED-4671-9EC8-D3E88969724E}" type="slidenum">
              <a:rPr lang="en-US" smtClean="0"/>
              <a:pPr>
                <a:defRPr/>
              </a:pPr>
              <a:t>5</a:t>
            </a:fld>
            <a:endParaRPr lang="en-US"/>
          </a:p>
        </p:txBody>
      </p:sp>
    </p:spTree>
    <p:extLst>
      <p:ext uri="{BB962C8B-B14F-4D97-AF65-F5344CB8AC3E}">
        <p14:creationId xmlns:p14="http://schemas.microsoft.com/office/powerpoint/2010/main" val="83217581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p:spPr>
        <p:txBody>
          <a:bodyPr/>
          <a:lstStyle/>
          <a:p>
            <a:fld id="{08D8CAB3-CA66-4298-8013-151DBB82B5A2}" type="slidenum">
              <a:rPr lang="en-US"/>
              <a:pPr/>
              <a:t>6</a:t>
            </a:fld>
            <a:endParaRPr lang="en-US"/>
          </a:p>
        </p:txBody>
      </p:sp>
      <p:sp>
        <p:nvSpPr>
          <p:cNvPr id="25603" name="Rectangle 2"/>
          <p:cNvSpPr>
            <a:spLocks noGrp="1" noRot="1" noChangeAspect="1" noChangeArrowheads="1" noTextEdit="1"/>
          </p:cNvSpPr>
          <p:nvPr>
            <p:ph type="sldImg"/>
          </p:nvPr>
        </p:nvSpPr>
        <p:spPr>
          <a:ln/>
        </p:spPr>
      </p:sp>
      <p:sp>
        <p:nvSpPr>
          <p:cNvPr id="25604" name="Rectangle 3"/>
          <p:cNvSpPr>
            <a:spLocks noGrp="1" noChangeArrowheads="1"/>
          </p:cNvSpPr>
          <p:nvPr>
            <p:ph type="body" idx="1"/>
          </p:nvPr>
        </p:nvSpPr>
        <p:spPr>
          <a:noFill/>
          <a:ln/>
        </p:spPr>
        <p:txBody>
          <a:bodyPr/>
          <a:lstStyle/>
          <a:p>
            <a:pPr eaLnBrk="1" hangingPunct="1"/>
            <a:r>
              <a:rPr lang="fr-CH" dirty="0"/>
              <a:t>Du moins pour cette période législative.</a:t>
            </a:r>
          </a:p>
          <a:p>
            <a:pPr eaLnBrk="1" hangingPunct="1"/>
            <a:r>
              <a:rPr lang="fr-CH" dirty="0"/>
              <a:t>Nous avons gagné une bataille mais j’ai l’impression que nous sommes encore loin d’avoir gagné la guerre. Discussions assez difficile surtout avec l’ITM</a:t>
            </a:r>
          </a:p>
        </p:txBody>
      </p:sp>
    </p:spTree>
    <p:extLst>
      <p:ext uri="{BB962C8B-B14F-4D97-AF65-F5344CB8AC3E}">
        <p14:creationId xmlns:p14="http://schemas.microsoft.com/office/powerpoint/2010/main" val="42577780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p:spPr>
        <p:txBody>
          <a:bodyPr/>
          <a:lstStyle/>
          <a:p>
            <a:fld id="{08D8CAB3-CA66-4298-8013-151DBB82B5A2}" type="slidenum">
              <a:rPr lang="en-US"/>
              <a:pPr/>
              <a:t>7</a:t>
            </a:fld>
            <a:endParaRPr lang="en-US"/>
          </a:p>
        </p:txBody>
      </p:sp>
      <p:sp>
        <p:nvSpPr>
          <p:cNvPr id="25603" name="Rectangle 2"/>
          <p:cNvSpPr>
            <a:spLocks noGrp="1" noRot="1" noChangeAspect="1" noChangeArrowheads="1" noTextEdit="1"/>
          </p:cNvSpPr>
          <p:nvPr>
            <p:ph type="sldImg"/>
          </p:nvPr>
        </p:nvSpPr>
        <p:spPr>
          <a:ln/>
        </p:spPr>
      </p:sp>
      <p:sp>
        <p:nvSpPr>
          <p:cNvPr id="25604" name="Rectangle 3"/>
          <p:cNvSpPr>
            <a:spLocks noGrp="1" noChangeArrowheads="1"/>
          </p:cNvSpPr>
          <p:nvPr>
            <p:ph type="body" idx="1"/>
          </p:nvPr>
        </p:nvSpPr>
        <p:spPr>
          <a:noFill/>
          <a:ln/>
        </p:spPr>
        <p:txBody>
          <a:bodyPr/>
          <a:lstStyle/>
          <a:p>
            <a:pPr eaLnBrk="1" hangingPunct="1"/>
            <a:r>
              <a:rPr lang="fr-CH" dirty="0"/>
              <a:t>Echange sur les défis en la santé au travail au Luxembourg, les problèmes rencontrés et les actions que nous proposons au niveau de l’ALSAT, l’importance de réactiver le CSSST</a:t>
            </a:r>
          </a:p>
          <a:p>
            <a:pPr eaLnBrk="1" hangingPunct="1"/>
            <a:endParaRPr lang="fr-CH" dirty="0"/>
          </a:p>
          <a:p>
            <a:pPr eaLnBrk="1" hangingPunct="1"/>
            <a:r>
              <a:rPr lang="fr-CH" dirty="0"/>
              <a:t>Risque chimique 56 participants, médecins et infirmiers, très appréciée</a:t>
            </a:r>
          </a:p>
          <a:p>
            <a:pPr eaLnBrk="1" hangingPunct="1"/>
            <a:endParaRPr lang="fr-CH" dirty="0"/>
          </a:p>
          <a:p>
            <a:pPr eaLnBrk="1" hangingPunct="1"/>
            <a:endParaRPr lang="fr-CH" dirty="0"/>
          </a:p>
        </p:txBody>
      </p:sp>
    </p:spTree>
    <p:extLst>
      <p:ext uri="{BB962C8B-B14F-4D97-AF65-F5344CB8AC3E}">
        <p14:creationId xmlns:p14="http://schemas.microsoft.com/office/powerpoint/2010/main" val="125122272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p:spPr>
        <p:txBody>
          <a:bodyPr/>
          <a:lstStyle/>
          <a:p>
            <a:fld id="{08D8CAB3-CA66-4298-8013-151DBB82B5A2}" type="slidenum">
              <a:rPr lang="en-US"/>
              <a:pPr/>
              <a:t>8</a:t>
            </a:fld>
            <a:endParaRPr lang="en-US"/>
          </a:p>
        </p:txBody>
      </p:sp>
      <p:sp>
        <p:nvSpPr>
          <p:cNvPr id="25603" name="Rectangle 2"/>
          <p:cNvSpPr>
            <a:spLocks noGrp="1" noRot="1" noChangeAspect="1" noChangeArrowheads="1" noTextEdit="1"/>
          </p:cNvSpPr>
          <p:nvPr>
            <p:ph type="sldImg"/>
          </p:nvPr>
        </p:nvSpPr>
        <p:spPr>
          <a:ln/>
        </p:spPr>
      </p:sp>
      <p:sp>
        <p:nvSpPr>
          <p:cNvPr id="25604" name="Rectangle 3"/>
          <p:cNvSpPr>
            <a:spLocks noGrp="1" noChangeArrowheads="1"/>
          </p:cNvSpPr>
          <p:nvPr>
            <p:ph type="body" idx="1"/>
          </p:nvPr>
        </p:nvSpPr>
        <p:spPr>
          <a:noFill/>
          <a:ln/>
        </p:spPr>
        <p:txBody>
          <a:bodyPr/>
          <a:lstStyle/>
          <a:p>
            <a:pPr marL="342900" lvl="0" indent="-342900" algn="just" hangingPunct="0">
              <a:buFont typeface="Symbol" panose="05050102010706020507" pitchFamily="18" charset="2"/>
              <a:buChar char=""/>
            </a:pPr>
            <a:r>
              <a:rPr lang="fr-FR" sz="1100" dirty="0">
                <a:effectLst/>
                <a:latin typeface="Times New Roman" panose="02020603050405020304" pitchFamily="18" charset="0"/>
                <a:ea typeface="Times New Roman" panose="02020603050405020304" pitchFamily="18" charset="0"/>
              </a:rPr>
              <a:t>Loi sur le reclassement professionnel</a:t>
            </a:r>
            <a:endParaRPr lang="fr-FR" sz="1200" dirty="0">
              <a:effectLst/>
              <a:latin typeface="Times New Roman" panose="02020603050405020304" pitchFamily="18" charset="0"/>
              <a:ea typeface="Times New Roman" panose="02020603050405020304" pitchFamily="18" charset="0"/>
            </a:endParaRPr>
          </a:p>
          <a:p>
            <a:pPr marL="742950" lvl="1" indent="-285750" algn="just" hangingPunct="0">
              <a:buFont typeface="Courier New" panose="02070309020205020404" pitchFamily="49" charset="0"/>
              <a:buChar char="o"/>
            </a:pPr>
            <a:r>
              <a:rPr lang="fr-FR" sz="1100" dirty="0">
                <a:effectLst/>
                <a:latin typeface="Times New Roman" panose="02020603050405020304" pitchFamily="18" charset="0"/>
                <a:ea typeface="Times New Roman" panose="02020603050405020304" pitchFamily="18" charset="0"/>
              </a:rPr>
              <a:t>envoyés trop tôt par le MCSS,</a:t>
            </a:r>
            <a:endParaRPr lang="fr-FR" sz="1200" dirty="0">
              <a:effectLst/>
              <a:latin typeface="Times New Roman" panose="02020603050405020304" pitchFamily="18" charset="0"/>
              <a:ea typeface="Times New Roman" panose="02020603050405020304" pitchFamily="18" charset="0"/>
            </a:endParaRPr>
          </a:p>
          <a:p>
            <a:pPr marL="742950" lvl="1" indent="-285750" algn="just" hangingPunct="0">
              <a:buFont typeface="Courier New" panose="02070309020205020404" pitchFamily="49" charset="0"/>
              <a:buChar char="o"/>
            </a:pPr>
            <a:r>
              <a:rPr lang="fr-FR" sz="1100" dirty="0">
                <a:effectLst/>
                <a:latin typeface="Times New Roman" panose="02020603050405020304" pitchFamily="18" charset="0"/>
                <a:ea typeface="Times New Roman" panose="02020603050405020304" pitchFamily="18" charset="0"/>
              </a:rPr>
              <a:t>risque de perte d’emploi si &lt; 25 salariés,</a:t>
            </a:r>
            <a:endParaRPr lang="fr-FR" sz="1200" dirty="0">
              <a:effectLst/>
              <a:latin typeface="Times New Roman" panose="02020603050405020304" pitchFamily="18" charset="0"/>
              <a:ea typeface="Times New Roman" panose="02020603050405020304" pitchFamily="18" charset="0"/>
            </a:endParaRPr>
          </a:p>
          <a:p>
            <a:pPr marL="742950" lvl="1" indent="-285750" algn="just" hangingPunct="0">
              <a:buFont typeface="Courier New" panose="02070309020205020404" pitchFamily="49" charset="0"/>
              <a:buChar char="o"/>
            </a:pPr>
            <a:r>
              <a:rPr lang="fr-FR" sz="1100" dirty="0">
                <a:effectLst/>
                <a:latin typeface="Times New Roman" panose="02020603050405020304" pitchFamily="18" charset="0"/>
                <a:ea typeface="Times New Roman" panose="02020603050405020304" pitchFamily="18" charset="0"/>
              </a:rPr>
              <a:t>critères d’éligibilité à revoir, </a:t>
            </a:r>
            <a:endParaRPr lang="fr-FR" sz="1200" dirty="0">
              <a:effectLst/>
              <a:latin typeface="Times New Roman" panose="02020603050405020304" pitchFamily="18" charset="0"/>
              <a:ea typeface="Times New Roman" panose="02020603050405020304" pitchFamily="18" charset="0"/>
            </a:endParaRPr>
          </a:p>
          <a:p>
            <a:pPr marL="742950" lvl="1" indent="-285750" algn="just" hangingPunct="0">
              <a:buFont typeface="Courier New" panose="02070309020205020404" pitchFamily="49" charset="0"/>
              <a:buChar char="o"/>
            </a:pPr>
            <a:r>
              <a:rPr lang="fr-FR" sz="1100" dirty="0">
                <a:effectLst/>
                <a:latin typeface="Times New Roman" panose="02020603050405020304" pitchFamily="18" charset="0"/>
                <a:ea typeface="Times New Roman" panose="02020603050405020304" pitchFamily="18" charset="0"/>
              </a:rPr>
              <a:t>décision RI / RE en cas de mobbing,</a:t>
            </a:r>
            <a:endParaRPr lang="fr-FR" sz="1200" dirty="0">
              <a:effectLst/>
              <a:latin typeface="Times New Roman" panose="02020603050405020304" pitchFamily="18" charset="0"/>
              <a:ea typeface="Times New Roman" panose="02020603050405020304" pitchFamily="18" charset="0"/>
            </a:endParaRPr>
          </a:p>
          <a:p>
            <a:pPr marL="742950" lvl="1" indent="-285750" algn="just" hangingPunct="0">
              <a:buFont typeface="Courier New" panose="02070309020205020404" pitchFamily="49" charset="0"/>
              <a:buChar char="o"/>
            </a:pPr>
            <a:r>
              <a:rPr lang="fr-FR" sz="1100" dirty="0">
                <a:effectLst/>
                <a:latin typeface="Times New Roman" panose="02020603050405020304" pitchFamily="18" charset="0"/>
                <a:ea typeface="Times New Roman" panose="02020603050405020304" pitchFamily="18" charset="0"/>
              </a:rPr>
              <a:t>absence de prise en charge financière si capacité de travail et inaptitude au dernier poste, </a:t>
            </a:r>
            <a:endParaRPr lang="fr-FR" sz="1200" dirty="0">
              <a:effectLst/>
              <a:latin typeface="Times New Roman" panose="02020603050405020304" pitchFamily="18" charset="0"/>
              <a:ea typeface="Times New Roman" panose="02020603050405020304" pitchFamily="18" charset="0"/>
            </a:endParaRPr>
          </a:p>
          <a:p>
            <a:pPr marL="742950" lvl="1" indent="-285750" algn="just" hangingPunct="0">
              <a:buFont typeface="Courier New" panose="02070309020205020404" pitchFamily="49" charset="0"/>
              <a:buChar char="o"/>
            </a:pPr>
            <a:r>
              <a:rPr lang="fr-FR" sz="1100" dirty="0">
                <a:effectLst/>
                <a:latin typeface="Times New Roman" panose="02020603050405020304" pitchFamily="18" charset="0"/>
                <a:ea typeface="Times New Roman" panose="02020603050405020304" pitchFamily="18" charset="0"/>
              </a:rPr>
              <a:t>problématique des salariés ayant un traitement prévu à moyen terme.</a:t>
            </a:r>
            <a:endParaRPr lang="fr-FR" sz="1200" dirty="0">
              <a:effectLst/>
              <a:latin typeface="Times New Roman" panose="02020603050405020304" pitchFamily="18" charset="0"/>
              <a:ea typeface="Times New Roman" panose="02020603050405020304" pitchFamily="18" charset="0"/>
            </a:endParaRPr>
          </a:p>
          <a:p>
            <a:pPr marL="342900" lvl="0" indent="-342900" algn="just" hangingPunct="0">
              <a:buFont typeface="Symbol" panose="05050102010706020507" pitchFamily="18" charset="2"/>
              <a:buChar char=""/>
            </a:pPr>
            <a:r>
              <a:rPr lang="fr-FR" sz="1100" dirty="0">
                <a:effectLst/>
                <a:latin typeface="Times New Roman" panose="02020603050405020304" pitchFamily="18" charset="0"/>
                <a:ea typeface="Times New Roman" panose="02020603050405020304" pitchFamily="18" charset="0"/>
              </a:rPr>
              <a:t>Interactions avec le contrôle médical</a:t>
            </a:r>
            <a:endParaRPr lang="fr-FR" sz="1200" dirty="0">
              <a:effectLst/>
              <a:latin typeface="Times New Roman" panose="02020603050405020304" pitchFamily="18" charset="0"/>
              <a:ea typeface="Times New Roman" panose="02020603050405020304" pitchFamily="18" charset="0"/>
            </a:endParaRPr>
          </a:p>
          <a:p>
            <a:pPr marL="742950" lvl="1" indent="-285750" algn="just" hangingPunct="0">
              <a:buFont typeface="Courier New" panose="02070309020205020404" pitchFamily="49" charset="0"/>
              <a:buChar char="o"/>
            </a:pPr>
            <a:r>
              <a:rPr lang="fr-FR" sz="1100" dirty="0">
                <a:effectLst/>
                <a:latin typeface="Times New Roman" panose="02020603050405020304" pitchFamily="18" charset="0"/>
                <a:ea typeface="Times New Roman" panose="02020603050405020304" pitchFamily="18" charset="0"/>
              </a:rPr>
              <a:t>pas de contact direct avec le médecin (seulement méd. Directeur) et ce fait pas de possibilité d’échange, seulement information unilatéral,</a:t>
            </a:r>
            <a:endParaRPr lang="fr-FR" sz="1200" dirty="0">
              <a:effectLst/>
              <a:latin typeface="Times New Roman" panose="02020603050405020304" pitchFamily="18" charset="0"/>
              <a:ea typeface="Times New Roman" panose="02020603050405020304" pitchFamily="18" charset="0"/>
            </a:endParaRPr>
          </a:p>
          <a:p>
            <a:pPr marL="742950" lvl="1" indent="-285750" algn="just" hangingPunct="0">
              <a:buFont typeface="Courier New" panose="02070309020205020404" pitchFamily="49" charset="0"/>
              <a:buChar char="o"/>
            </a:pPr>
            <a:r>
              <a:rPr lang="fr-FR" sz="1100" dirty="0">
                <a:effectLst/>
                <a:latin typeface="Times New Roman" panose="02020603050405020304" pitchFamily="18" charset="0"/>
                <a:ea typeface="Times New Roman" panose="02020603050405020304" pitchFamily="18" charset="0"/>
              </a:rPr>
              <a:t>pas d’attente que la personne soit stabilisée pour l’envoyer au MT,</a:t>
            </a:r>
            <a:endParaRPr lang="fr-FR" sz="1200" dirty="0">
              <a:effectLst/>
              <a:latin typeface="Times New Roman" panose="02020603050405020304" pitchFamily="18" charset="0"/>
              <a:ea typeface="Times New Roman" panose="02020603050405020304" pitchFamily="18" charset="0"/>
            </a:endParaRPr>
          </a:p>
          <a:p>
            <a:pPr marL="742950" lvl="1" indent="-285750" algn="just" hangingPunct="0">
              <a:buFont typeface="Courier New" panose="02070309020205020404" pitchFamily="49" charset="0"/>
              <a:buChar char="o"/>
            </a:pPr>
            <a:r>
              <a:rPr lang="fr-FR" sz="1100" dirty="0">
                <a:effectLst/>
                <a:latin typeface="Times New Roman" panose="02020603050405020304" pitchFamily="18" charset="0"/>
                <a:ea typeface="Times New Roman" panose="02020603050405020304" pitchFamily="18" charset="0"/>
              </a:rPr>
              <a:t>direction assez fermée à trouver des solutions de compromis</a:t>
            </a:r>
            <a:endParaRPr lang="fr-FR" sz="1200" dirty="0">
              <a:effectLst/>
              <a:latin typeface="Times New Roman" panose="02020603050405020304" pitchFamily="18" charset="0"/>
              <a:ea typeface="Times New Roman" panose="02020603050405020304" pitchFamily="18" charset="0"/>
            </a:endParaRPr>
          </a:p>
          <a:p>
            <a:pPr marL="457200" algn="just" hangingPunct="0"/>
            <a:r>
              <a:rPr lang="fr-FR" sz="1100" dirty="0">
                <a:effectLst/>
                <a:latin typeface="Times New Roman" panose="02020603050405020304" pitchFamily="18" charset="0"/>
                <a:ea typeface="Times New Roman" panose="02020603050405020304" pitchFamily="18" charset="0"/>
              </a:rPr>
              <a:t> </a:t>
            </a:r>
            <a:endParaRPr lang="fr-FR" sz="1200" dirty="0">
              <a:effectLst/>
              <a:latin typeface="Times New Roman" panose="02020603050405020304" pitchFamily="18" charset="0"/>
              <a:ea typeface="Times New Roman" panose="02020603050405020304" pitchFamily="18" charset="0"/>
            </a:endParaRPr>
          </a:p>
          <a:p>
            <a:pPr marL="457200" algn="just" hangingPunct="0"/>
            <a:r>
              <a:rPr lang="fr-FR" sz="1100" b="1" u="sng" dirty="0">
                <a:effectLst/>
                <a:latin typeface="Times New Roman" panose="02020603050405020304" pitchFamily="18" charset="0"/>
                <a:ea typeface="Times New Roman" panose="02020603050405020304" pitchFamily="18" charset="0"/>
              </a:rPr>
              <a:t>Propositions d’actions :</a:t>
            </a:r>
            <a:endParaRPr lang="fr-FR" sz="1200" dirty="0">
              <a:effectLst/>
              <a:latin typeface="Times New Roman" panose="02020603050405020304" pitchFamily="18" charset="0"/>
              <a:ea typeface="Times New Roman" panose="02020603050405020304" pitchFamily="18" charset="0"/>
            </a:endParaRPr>
          </a:p>
          <a:p>
            <a:pPr marL="342900" lvl="0" indent="-342900" algn="just" hangingPunct="0">
              <a:buFont typeface="Symbol" panose="05050102010706020507" pitchFamily="18" charset="2"/>
              <a:buChar char=""/>
            </a:pPr>
            <a:r>
              <a:rPr lang="fr-FR" sz="1100" dirty="0">
                <a:effectLst/>
                <a:latin typeface="Times New Roman" panose="02020603050405020304" pitchFamily="18" charset="0"/>
                <a:ea typeface="Times New Roman" panose="02020603050405020304" pitchFamily="18" charset="0"/>
              </a:rPr>
              <a:t>Formation de spécialisation (innovante) à proposer au Luxembourg, impact potentiel de la recherche en santé au travail (convaincre les employeurs à investir, visibilité grand public via publications.) Simplicité pour organiser une telle formation (ex. européen, rémunération stagiaires via les SST)</a:t>
            </a:r>
            <a:endParaRPr lang="fr-FR" sz="1200" dirty="0">
              <a:effectLst/>
              <a:latin typeface="Times New Roman" panose="02020603050405020304" pitchFamily="18" charset="0"/>
              <a:ea typeface="Times New Roman" panose="02020603050405020304" pitchFamily="18" charset="0"/>
            </a:endParaRPr>
          </a:p>
          <a:p>
            <a:pPr marL="342900" lvl="0" indent="-342900" algn="just" hangingPunct="0">
              <a:buFont typeface="Symbol" panose="05050102010706020507" pitchFamily="18" charset="2"/>
              <a:buChar char=""/>
            </a:pPr>
            <a:r>
              <a:rPr lang="fr-FR" sz="1100" dirty="0">
                <a:effectLst/>
                <a:latin typeface="Times New Roman" panose="02020603050405020304" pitchFamily="18" charset="0"/>
                <a:ea typeface="Times New Roman" panose="02020603050405020304" pitchFamily="18" charset="0"/>
              </a:rPr>
              <a:t>Projet de réforme du code du travail</a:t>
            </a:r>
            <a:endParaRPr lang="fr-FR" sz="1200" dirty="0">
              <a:effectLst/>
              <a:latin typeface="Times New Roman" panose="02020603050405020304" pitchFamily="18" charset="0"/>
              <a:ea typeface="Times New Roman" panose="02020603050405020304" pitchFamily="18" charset="0"/>
            </a:endParaRPr>
          </a:p>
          <a:p>
            <a:pPr marL="742950" lvl="1" indent="-285750" algn="just" hangingPunct="0">
              <a:buFont typeface="Courier New" panose="02070309020205020404" pitchFamily="49" charset="0"/>
              <a:buChar char="o"/>
            </a:pPr>
            <a:r>
              <a:rPr lang="fr-FR" sz="1100" dirty="0">
                <a:effectLst/>
                <a:latin typeface="Times New Roman" panose="02020603050405020304" pitchFamily="18" charset="0"/>
                <a:ea typeface="Times New Roman" panose="02020603050405020304" pitchFamily="18" charset="0"/>
              </a:rPr>
              <a:t>réactivation du CSSST,</a:t>
            </a:r>
            <a:endParaRPr lang="fr-FR" sz="1200" dirty="0">
              <a:effectLst/>
              <a:latin typeface="Times New Roman" panose="02020603050405020304" pitchFamily="18" charset="0"/>
              <a:ea typeface="Times New Roman" panose="02020603050405020304" pitchFamily="18" charset="0"/>
            </a:endParaRPr>
          </a:p>
          <a:p>
            <a:pPr marL="742950" lvl="1" indent="-285750" algn="just" hangingPunct="0">
              <a:buFont typeface="Courier New" panose="02070309020205020404" pitchFamily="49" charset="0"/>
              <a:buChar char="o"/>
            </a:pPr>
            <a:r>
              <a:rPr lang="fr-FR" sz="1100" dirty="0">
                <a:effectLst/>
                <a:latin typeface="Times New Roman" panose="02020603050405020304" pitchFamily="18" charset="0"/>
                <a:ea typeface="Times New Roman" panose="02020603050405020304" pitchFamily="18" charset="0"/>
              </a:rPr>
              <a:t>implication des IDE voir d’autres prof. de santé dans le activités routinières en médecine du travail, officialisation des activités pouvant être fait par un infirmier en santé au travail, couverture de la responsabilité du personnel, formations au Luxembourg via l’ALSAT, éventuellement avec un prestataire étranger / AFOMETRA …),</a:t>
            </a:r>
            <a:endParaRPr lang="fr-FR" sz="1200" dirty="0">
              <a:effectLst/>
              <a:latin typeface="Times New Roman" panose="02020603050405020304" pitchFamily="18" charset="0"/>
              <a:ea typeface="Times New Roman" panose="02020603050405020304" pitchFamily="18" charset="0"/>
            </a:endParaRPr>
          </a:p>
          <a:p>
            <a:pPr marL="742950" lvl="1" indent="-285750" algn="just" hangingPunct="0">
              <a:buFont typeface="Courier New" panose="02070309020205020404" pitchFamily="49" charset="0"/>
              <a:buChar char="o"/>
            </a:pPr>
            <a:r>
              <a:rPr lang="fr-FR" sz="1100" dirty="0">
                <a:effectLst/>
                <a:latin typeface="Times New Roman" panose="02020603050405020304" pitchFamily="18" charset="0"/>
                <a:ea typeface="Times New Roman" panose="02020603050405020304" pitchFamily="18" charset="0"/>
              </a:rPr>
              <a:t>intérêt des examens d’embauche, notamment dans le secteur tertiaire, possibilité d’utiliser des questionnaires, </a:t>
            </a:r>
            <a:endParaRPr lang="fr-FR" sz="1200" dirty="0">
              <a:effectLst/>
              <a:latin typeface="Times New Roman" panose="02020603050405020304" pitchFamily="18" charset="0"/>
              <a:ea typeface="Times New Roman" panose="02020603050405020304" pitchFamily="18" charset="0"/>
            </a:endParaRPr>
          </a:p>
          <a:p>
            <a:pPr marL="742950" lvl="1" indent="-285750" algn="just" hangingPunct="0">
              <a:buFont typeface="Courier New" panose="02070309020205020404" pitchFamily="49" charset="0"/>
              <a:buChar char="o"/>
            </a:pPr>
            <a:r>
              <a:rPr lang="fr-FR" sz="1100" dirty="0">
                <a:effectLst/>
                <a:latin typeface="Times New Roman" panose="02020603050405020304" pitchFamily="18" charset="0"/>
                <a:ea typeface="Times New Roman" panose="02020603050405020304" pitchFamily="18" charset="0"/>
              </a:rPr>
              <a:t>décision d’aptitude limitée aux postes à sécurité, pour les autres certificat de consultation préventive (donnant également accès au reclassement)</a:t>
            </a:r>
            <a:endParaRPr lang="fr-FR" sz="1200" dirty="0">
              <a:effectLst/>
              <a:latin typeface="Times New Roman" panose="02020603050405020304" pitchFamily="18" charset="0"/>
              <a:ea typeface="Times New Roman" panose="02020603050405020304" pitchFamily="18" charset="0"/>
            </a:endParaRPr>
          </a:p>
          <a:p>
            <a:pPr marL="742950" lvl="1" indent="-285750" algn="just" hangingPunct="0">
              <a:buFont typeface="Courier New" panose="02070309020205020404" pitchFamily="49" charset="0"/>
              <a:buChar char="o"/>
            </a:pPr>
            <a:r>
              <a:rPr lang="fr-FR" sz="1100" dirty="0">
                <a:effectLst/>
                <a:latin typeface="Times New Roman" panose="02020603050405020304" pitchFamily="18" charset="0"/>
                <a:ea typeface="Times New Roman" panose="02020603050405020304" pitchFamily="18" charset="0"/>
              </a:rPr>
              <a:t>révision du rapport annuel d’activité de l’inventaire des postes à risques et simplification de la transmission des informations y relatives avec le MISA,</a:t>
            </a:r>
            <a:endParaRPr lang="fr-FR" sz="1200" dirty="0">
              <a:effectLst/>
              <a:latin typeface="Times New Roman" panose="02020603050405020304" pitchFamily="18" charset="0"/>
              <a:ea typeface="Times New Roman" panose="02020603050405020304" pitchFamily="18" charset="0"/>
            </a:endParaRPr>
          </a:p>
          <a:p>
            <a:pPr marL="742950" lvl="1" indent="-285750" algn="just" hangingPunct="0">
              <a:buFont typeface="Courier New" panose="02070309020205020404" pitchFamily="49" charset="0"/>
              <a:buChar char="o"/>
            </a:pPr>
            <a:r>
              <a:rPr lang="fr-FR" sz="1100" dirty="0">
                <a:effectLst/>
                <a:latin typeface="Times New Roman" panose="02020603050405020304" pitchFamily="18" charset="0"/>
                <a:ea typeface="Times New Roman" panose="02020603050405020304" pitchFamily="18" charset="0"/>
              </a:rPr>
              <a:t>les références pour certains RG n’existent plus dans le </a:t>
            </a:r>
            <a:r>
              <a:rPr lang="fr-FR" sz="1100" dirty="0" err="1">
                <a:effectLst/>
                <a:latin typeface="Times New Roman" panose="02020603050405020304" pitchFamily="18" charset="0"/>
                <a:ea typeface="Times New Roman" panose="02020603050405020304" pitchFamily="18" charset="0"/>
              </a:rPr>
              <a:t>CdT</a:t>
            </a:r>
            <a:endParaRPr lang="fr-FR" sz="1200" dirty="0">
              <a:effectLst/>
              <a:latin typeface="Times New Roman" panose="02020603050405020304" pitchFamily="18" charset="0"/>
              <a:ea typeface="Times New Roman" panose="02020603050405020304" pitchFamily="18" charset="0"/>
            </a:endParaRPr>
          </a:p>
          <a:p>
            <a:pPr marL="342900" lvl="0" indent="-342900" algn="just" hangingPunct="0">
              <a:buFont typeface="Symbol" panose="05050102010706020507" pitchFamily="18" charset="2"/>
              <a:buChar char=""/>
            </a:pPr>
            <a:r>
              <a:rPr lang="fr-FR" sz="1100" dirty="0">
                <a:effectLst/>
                <a:latin typeface="Times New Roman" panose="02020603050405020304" pitchFamily="18" charset="0"/>
                <a:ea typeface="Times New Roman" panose="02020603050405020304" pitchFamily="18" charset="0"/>
              </a:rPr>
              <a:t>Définir un cadre et promouvoir l’échange ST et CM ; ministre = facilitateur</a:t>
            </a:r>
            <a:endParaRPr lang="fr-FR" sz="1200" dirty="0">
              <a:effectLst/>
              <a:latin typeface="Times New Roman" panose="02020603050405020304" pitchFamily="18" charset="0"/>
              <a:ea typeface="Times New Roman" panose="02020603050405020304" pitchFamily="18" charset="0"/>
            </a:endParaRPr>
          </a:p>
          <a:p>
            <a:pPr marL="342900" lvl="0" indent="-342900" algn="just" hangingPunct="0">
              <a:buFont typeface="Symbol" panose="05050102010706020507" pitchFamily="18" charset="2"/>
              <a:buChar char=""/>
            </a:pPr>
            <a:r>
              <a:rPr lang="fr-FR" sz="1100" dirty="0">
                <a:effectLst/>
                <a:latin typeface="Times New Roman" panose="02020603050405020304" pitchFamily="18" charset="0"/>
                <a:ea typeface="Times New Roman" panose="02020603050405020304" pitchFamily="18" charset="0"/>
              </a:rPr>
              <a:t>Reclassement prof, </a:t>
            </a:r>
            <a:endParaRPr lang="fr-FR" sz="1200" dirty="0">
              <a:effectLst/>
              <a:latin typeface="Times New Roman" panose="02020603050405020304" pitchFamily="18" charset="0"/>
              <a:ea typeface="Times New Roman" panose="02020603050405020304" pitchFamily="18" charset="0"/>
            </a:endParaRPr>
          </a:p>
          <a:p>
            <a:pPr marL="742950" lvl="1" indent="-285750" algn="just" hangingPunct="0">
              <a:buFont typeface="Courier New" panose="02070309020205020404" pitchFamily="49" charset="0"/>
              <a:buChar char="o"/>
            </a:pPr>
            <a:r>
              <a:rPr lang="fr-FR" sz="1100" dirty="0">
                <a:effectLst/>
                <a:latin typeface="Times New Roman" panose="02020603050405020304" pitchFamily="18" charset="0"/>
                <a:ea typeface="Times New Roman" panose="02020603050405020304" pitchFamily="18" charset="0"/>
              </a:rPr>
              <a:t>Redéfinir les critères d’éligibilité (délai trop court d’éligibilité en cas de poste à risque, notion d’aptitude obligatoire)</a:t>
            </a:r>
            <a:endParaRPr lang="fr-FR" sz="1200" dirty="0">
              <a:effectLst/>
              <a:latin typeface="Times New Roman" panose="02020603050405020304" pitchFamily="18" charset="0"/>
              <a:ea typeface="Times New Roman" panose="02020603050405020304" pitchFamily="18" charset="0"/>
            </a:endParaRPr>
          </a:p>
          <a:p>
            <a:pPr marL="742950" lvl="1" indent="-285750" algn="just" hangingPunct="0">
              <a:buFont typeface="Courier New" panose="02070309020205020404" pitchFamily="49" charset="0"/>
              <a:buChar char="o"/>
            </a:pPr>
            <a:r>
              <a:rPr lang="fr-FR" sz="1100" dirty="0">
                <a:effectLst/>
                <a:latin typeface="Times New Roman" panose="02020603050405020304" pitchFamily="18" charset="0"/>
                <a:ea typeface="Times New Roman" panose="02020603050405020304" pitchFamily="18" charset="0"/>
              </a:rPr>
              <a:t>Changement d’entreprise en cas de reclassement à temps partiel</a:t>
            </a:r>
            <a:endParaRPr lang="fr-FR" sz="1200" dirty="0">
              <a:effectLst/>
              <a:latin typeface="Times New Roman" panose="02020603050405020304" pitchFamily="18" charset="0"/>
              <a:ea typeface="Times New Roman" panose="02020603050405020304" pitchFamily="18" charset="0"/>
            </a:endParaRPr>
          </a:p>
          <a:p>
            <a:pPr marL="742950" lvl="1" indent="-285750" algn="just" hangingPunct="0">
              <a:buFont typeface="Courier New" panose="02070309020205020404" pitchFamily="49" charset="0"/>
              <a:buChar char="o"/>
            </a:pPr>
            <a:r>
              <a:rPr lang="fr-FR" sz="1100" dirty="0">
                <a:effectLst/>
                <a:latin typeface="Times New Roman" panose="02020603050405020304" pitchFamily="18" charset="0"/>
                <a:ea typeface="Times New Roman" panose="02020603050405020304" pitchFamily="18" charset="0"/>
              </a:rPr>
              <a:t>Envoi en cas de consolidation ou tt finalisé</a:t>
            </a:r>
            <a:endParaRPr lang="fr-FR" sz="1200" dirty="0">
              <a:effectLst/>
              <a:latin typeface="Times New Roman" panose="02020603050405020304" pitchFamily="18" charset="0"/>
              <a:ea typeface="Times New Roman" panose="02020603050405020304" pitchFamily="18" charset="0"/>
            </a:endParaRPr>
          </a:p>
          <a:p>
            <a:pPr marL="742950" lvl="1" indent="-285750" algn="just" hangingPunct="0">
              <a:buFont typeface="Courier New" panose="02070309020205020404" pitchFamily="49" charset="0"/>
              <a:buChar char="o"/>
            </a:pPr>
            <a:r>
              <a:rPr lang="fr-FR" sz="1100" dirty="0">
                <a:effectLst/>
                <a:latin typeface="Times New Roman" panose="02020603050405020304" pitchFamily="18" charset="0"/>
                <a:ea typeface="Times New Roman" panose="02020603050405020304" pitchFamily="18" charset="0"/>
              </a:rPr>
              <a:t>Possibilité de refuser un reclassement interne en cas de mobbing</a:t>
            </a:r>
            <a:endParaRPr lang="fr-FR" sz="1200" dirty="0">
              <a:effectLst/>
              <a:latin typeface="Times New Roman" panose="02020603050405020304" pitchFamily="18" charset="0"/>
              <a:ea typeface="Times New Roman" panose="02020603050405020304" pitchFamily="18" charset="0"/>
            </a:endParaRPr>
          </a:p>
          <a:p>
            <a:pPr marL="742950" lvl="1" indent="-285750" algn="just" hangingPunct="0">
              <a:buFont typeface="Courier New" panose="02070309020205020404" pitchFamily="49" charset="0"/>
              <a:buChar char="o"/>
            </a:pPr>
            <a:r>
              <a:rPr lang="fr-FR" sz="1100" dirty="0">
                <a:effectLst/>
                <a:latin typeface="Times New Roman" panose="02020603050405020304" pitchFamily="18" charset="0"/>
                <a:ea typeface="Times New Roman" panose="02020603050405020304" pitchFamily="18" charset="0"/>
              </a:rPr>
              <a:t>Définir la couverture financière en cas de décision de capacité vs inaptitude)</a:t>
            </a:r>
            <a:endParaRPr lang="fr-FR" sz="1200" dirty="0">
              <a:effectLst/>
              <a:latin typeface="Times New Roman" panose="02020603050405020304" pitchFamily="18" charset="0"/>
              <a:ea typeface="Times New Roman" panose="02020603050405020304" pitchFamily="18" charset="0"/>
            </a:endParaRPr>
          </a:p>
          <a:p>
            <a:pPr marL="342900" lvl="0" indent="-342900" algn="just" hangingPunct="0">
              <a:buFont typeface="Symbol" panose="05050102010706020507" pitchFamily="18" charset="2"/>
              <a:buChar char=""/>
            </a:pPr>
            <a:r>
              <a:rPr lang="fr-FR" sz="1100" dirty="0">
                <a:effectLst/>
                <a:latin typeface="Times New Roman" panose="02020603050405020304" pitchFamily="18" charset="0"/>
                <a:ea typeface="Times New Roman" panose="02020603050405020304" pitchFamily="18" charset="0"/>
              </a:rPr>
              <a:t>Collaboration plus dynamique et systématique entre la ST et santé publique</a:t>
            </a:r>
            <a:endParaRPr lang="fr-FR" sz="1200" dirty="0">
              <a:effectLst/>
              <a:latin typeface="Times New Roman" panose="02020603050405020304" pitchFamily="18" charset="0"/>
              <a:ea typeface="Times New Roman" panose="02020603050405020304" pitchFamily="18" charset="0"/>
            </a:endParaRPr>
          </a:p>
          <a:p>
            <a:pPr marL="342900" lvl="0" indent="-342900" algn="just" hangingPunct="0">
              <a:buFont typeface="Symbol" panose="05050102010706020507" pitchFamily="18" charset="2"/>
              <a:buChar char=""/>
            </a:pPr>
            <a:r>
              <a:rPr lang="fr-FR" sz="1100" dirty="0">
                <a:effectLst/>
                <a:latin typeface="Times New Roman" panose="02020603050405020304" pitchFamily="18" charset="0"/>
                <a:ea typeface="Times New Roman" panose="02020603050405020304" pitchFamily="18" charset="0"/>
              </a:rPr>
              <a:t>Les médecins du travail devraient être consultés directement en cas de changements de lois en lien avec la santé au travail (a voir également en lien avec une implication systématique du CSSST),</a:t>
            </a:r>
            <a:endParaRPr lang="fr-FR" sz="1200" dirty="0">
              <a:effectLst/>
              <a:latin typeface="Times New Roman" panose="02020603050405020304" pitchFamily="18" charset="0"/>
              <a:ea typeface="Times New Roman" panose="02020603050405020304" pitchFamily="18" charset="0"/>
            </a:endParaRPr>
          </a:p>
          <a:p>
            <a:pPr marL="457200" algn="just" hangingPunct="0"/>
            <a:r>
              <a:rPr lang="fr-FR" sz="1100" dirty="0">
                <a:effectLst/>
                <a:latin typeface="Times New Roman" panose="02020603050405020304" pitchFamily="18" charset="0"/>
                <a:ea typeface="Times New Roman" panose="02020603050405020304" pitchFamily="18" charset="0"/>
              </a:rPr>
              <a:t> </a:t>
            </a:r>
            <a:endParaRPr lang="fr-FR" sz="1200" dirty="0">
              <a:effectLst/>
              <a:latin typeface="Times New Roman" panose="02020603050405020304" pitchFamily="18" charset="0"/>
              <a:ea typeface="Times New Roman" panose="02020603050405020304" pitchFamily="18" charset="0"/>
            </a:endParaRPr>
          </a:p>
          <a:p>
            <a:pPr marL="457200" algn="just" hangingPunct="0"/>
            <a:r>
              <a:rPr lang="fr-FR" sz="1100" dirty="0">
                <a:effectLst/>
                <a:latin typeface="Times New Roman" panose="02020603050405020304" pitchFamily="18" charset="0"/>
                <a:ea typeface="Times New Roman" panose="02020603050405020304" pitchFamily="18" charset="0"/>
              </a:rPr>
              <a:t> </a:t>
            </a:r>
            <a:endParaRPr lang="fr-FR" sz="1200" dirty="0">
              <a:effectLst/>
              <a:latin typeface="Times New Roman" panose="02020603050405020304" pitchFamily="18" charset="0"/>
              <a:ea typeface="Times New Roman" panose="02020603050405020304" pitchFamily="18" charset="0"/>
            </a:endParaRPr>
          </a:p>
          <a:p>
            <a:pPr eaLnBrk="1" hangingPunct="1"/>
            <a:endParaRPr lang="fr-CH" dirty="0"/>
          </a:p>
        </p:txBody>
      </p:sp>
    </p:spTree>
    <p:extLst>
      <p:ext uri="{BB962C8B-B14F-4D97-AF65-F5344CB8AC3E}">
        <p14:creationId xmlns:p14="http://schemas.microsoft.com/office/powerpoint/2010/main" val="392393499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p:spPr>
        <p:txBody>
          <a:bodyPr/>
          <a:lstStyle/>
          <a:p>
            <a:fld id="{08D8CAB3-CA66-4298-8013-151DBB82B5A2}" type="slidenum">
              <a:rPr lang="en-US"/>
              <a:pPr/>
              <a:t>9</a:t>
            </a:fld>
            <a:endParaRPr lang="en-US"/>
          </a:p>
        </p:txBody>
      </p:sp>
      <p:sp>
        <p:nvSpPr>
          <p:cNvPr id="25603" name="Rectangle 2"/>
          <p:cNvSpPr>
            <a:spLocks noGrp="1" noRot="1" noChangeAspect="1" noChangeArrowheads="1" noTextEdit="1"/>
          </p:cNvSpPr>
          <p:nvPr>
            <p:ph type="sldImg"/>
          </p:nvPr>
        </p:nvSpPr>
        <p:spPr>
          <a:ln/>
        </p:spPr>
      </p:sp>
      <p:sp>
        <p:nvSpPr>
          <p:cNvPr id="25604" name="Rectangle 3"/>
          <p:cNvSpPr>
            <a:spLocks noGrp="1" noChangeArrowheads="1"/>
          </p:cNvSpPr>
          <p:nvPr>
            <p:ph type="body" idx="1"/>
          </p:nvPr>
        </p:nvSpPr>
        <p:spPr>
          <a:noFill/>
          <a:ln/>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fr-BE" sz="1800" dirty="0">
                <a:effectLst/>
                <a:latin typeface="Calibri" panose="020F0502020204030204" pitchFamily="34" charset="0"/>
                <a:ea typeface="Calibri" panose="020F0502020204030204" pitchFamily="34" charset="0"/>
                <a:cs typeface="Calibri" panose="020F0502020204030204" pitchFamily="34" charset="0"/>
              </a:rPr>
              <a:t>Implémentation d’une formation de base en santé au travail dans le cadre de la formation médicale de base, actuellement formation de 90 min pour les candidats spécialistes.</a:t>
            </a:r>
            <a:endParaRPr lang="fr-BE" sz="1800" dirty="0">
              <a:effectLst/>
              <a:latin typeface="Aptos" panose="020B0004020202020204" pitchFamily="34" charset="0"/>
              <a:ea typeface="Calibri" panose="020F0502020204030204" pitchFamily="34" charset="0"/>
              <a:cs typeface="Calibri" panose="020F0502020204030204" pitchFamily="34" charset="0"/>
            </a:endParaRPr>
          </a:p>
          <a:p>
            <a:pPr eaLnBrk="1" hangingPunct="1"/>
            <a:r>
              <a:rPr lang="fr-FR" sz="1800" b="0" i="0" u="none" strike="noStrike" baseline="0" dirty="0">
                <a:solidFill>
                  <a:srgbClr val="2E5395"/>
                </a:solidFill>
                <a:latin typeface="Calibri" panose="020F0502020204030204" pitchFamily="34" charset="0"/>
              </a:rPr>
              <a:t>Il y avait beaucoup d’intérêt de la part des futurs étudiants, mais la discipline n’est pas trop connue par les étudiants. Proposition d’intégrer la médecine du travail dans le cursus de spécialisation pour la médecine générale. Les ministres sont passés pour dire bonjour et le stand a été placé à côté du ministère, de la croix rouge et des généralistes. </a:t>
            </a:r>
            <a:endParaRPr lang="fr-CH" dirty="0"/>
          </a:p>
          <a:p>
            <a:pPr>
              <a:lnSpc>
                <a:spcPct val="107000"/>
              </a:lnSpc>
              <a:spcAft>
                <a:spcPts val="800"/>
              </a:spcAft>
            </a:pPr>
            <a:endParaRPr lang="fr-FR" sz="1800" dirty="0">
              <a:solidFill>
                <a:srgbClr val="222222"/>
              </a:solidFill>
              <a:effectLst/>
              <a:latin typeface="Arial" panose="020B0604020202020204" pitchFamily="34" charset="0"/>
              <a:ea typeface="Times New Roman" panose="02020603050405020304" pitchFamily="18" charset="0"/>
              <a:cs typeface="Times New Roman" panose="02020603050405020304" pitchFamily="18" charset="0"/>
            </a:endParaRPr>
          </a:p>
          <a:p>
            <a:pPr>
              <a:lnSpc>
                <a:spcPct val="107000"/>
              </a:lnSpc>
              <a:spcAft>
                <a:spcPts val="800"/>
              </a:spcAft>
            </a:pPr>
            <a:r>
              <a:rPr lang="fr-FR" sz="1800" dirty="0">
                <a:solidFill>
                  <a:srgbClr val="222222"/>
                </a:solidFill>
                <a:effectLst/>
                <a:latin typeface="Arial" panose="020B0604020202020204" pitchFamily="34" charset="0"/>
                <a:ea typeface="Times New Roman" panose="02020603050405020304" pitchFamily="18" charset="0"/>
                <a:cs typeface="Times New Roman" panose="02020603050405020304" pitchFamily="18" charset="0"/>
              </a:rPr>
              <a:t>Présents, CFL, STI, STM, ArcelorMittal, Parlement européen, Entreprises absentes : Santé publique, secteur financier</a:t>
            </a:r>
          </a:p>
          <a:p>
            <a:pPr>
              <a:lnSpc>
                <a:spcPct val="107000"/>
              </a:lnSpc>
              <a:spcAft>
                <a:spcPts val="800"/>
              </a:spcAft>
            </a:pPr>
            <a:r>
              <a:rPr lang="fr-FR" sz="1800" dirty="0">
                <a:solidFill>
                  <a:srgbClr val="222222"/>
                </a:solidFill>
                <a:effectLst/>
                <a:latin typeface="Arial" panose="020B0604020202020204" pitchFamily="34" charset="0"/>
                <a:cs typeface="Times New Roman" panose="02020603050405020304" pitchFamily="18" charset="0"/>
              </a:rPr>
              <a:t>Proposition 3-4 réunions annuelles.</a:t>
            </a:r>
          </a:p>
          <a:p>
            <a:pPr>
              <a:lnSpc>
                <a:spcPct val="107000"/>
              </a:lnSpc>
              <a:spcAft>
                <a:spcPts val="800"/>
              </a:spcAft>
            </a:pPr>
            <a:r>
              <a:rPr lang="fr-FR" sz="1800" dirty="0">
                <a:solidFill>
                  <a:srgbClr val="222222"/>
                </a:solidFill>
                <a:effectLst/>
                <a:latin typeface="Arial" panose="020B0604020202020204" pitchFamily="34" charset="0"/>
                <a:ea typeface="Times New Roman" panose="02020603050405020304" pitchFamily="18" charset="0"/>
              </a:rPr>
              <a:t>Implication des infirmiers sur le terrain</a:t>
            </a:r>
          </a:p>
          <a:p>
            <a:pPr>
              <a:lnSpc>
                <a:spcPct val="107000"/>
              </a:lnSpc>
              <a:spcAft>
                <a:spcPts val="800"/>
              </a:spcAft>
            </a:pPr>
            <a:r>
              <a:rPr lang="fr-FR" sz="1800" dirty="0">
                <a:solidFill>
                  <a:srgbClr val="222222"/>
                </a:solidFill>
                <a:effectLst/>
                <a:latin typeface="Arial" panose="020B0604020202020204" pitchFamily="34" charset="0"/>
                <a:ea typeface="Times New Roman" panose="02020603050405020304" pitchFamily="18" charset="0"/>
              </a:rPr>
              <a:t>Formations scientifiques continues (cannabis drogues, gestion de l’agressivité)</a:t>
            </a:r>
          </a:p>
          <a:p>
            <a:pPr>
              <a:lnSpc>
                <a:spcPct val="107000"/>
              </a:lnSpc>
              <a:spcAft>
                <a:spcPts val="800"/>
              </a:spcAft>
            </a:pPr>
            <a:r>
              <a:rPr lang="fr-FR" sz="1800" dirty="0">
                <a:solidFill>
                  <a:srgbClr val="222222"/>
                </a:solidFill>
                <a:effectLst/>
                <a:latin typeface="Arial" panose="020B0604020202020204" pitchFamily="34" charset="0"/>
              </a:rPr>
              <a:t>Défis: disponibilité pour participer à la formation continue, reconnaissance du métier d’infirmier en santé au travail, programme de formation plus ciblé.</a:t>
            </a:r>
            <a:endParaRPr lang="fr-CH" dirty="0"/>
          </a:p>
        </p:txBody>
      </p:sp>
    </p:spTree>
    <p:extLst>
      <p:ext uri="{BB962C8B-B14F-4D97-AF65-F5344CB8AC3E}">
        <p14:creationId xmlns:p14="http://schemas.microsoft.com/office/powerpoint/2010/main" val="38449542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fr-FR"/>
              <a:t>Modifiez le style du titre</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pPr>
              <a:defRPr/>
            </a:pPr>
            <a:endParaRPr lang="en-US" altLang="en-US"/>
          </a:p>
        </p:txBody>
      </p:sp>
      <p:sp>
        <p:nvSpPr>
          <p:cNvPr id="5" name="Footer Placeholder 4"/>
          <p:cNvSpPr>
            <a:spLocks noGrp="1"/>
          </p:cNvSpPr>
          <p:nvPr>
            <p:ph type="ftr" sz="quarter" idx="11"/>
          </p:nvPr>
        </p:nvSpPr>
        <p:spPr/>
        <p:txBody>
          <a:bodyPr/>
          <a:lstStyle/>
          <a:p>
            <a:pPr>
              <a:defRPr/>
            </a:pPr>
            <a:endParaRPr lang="en-US" altLang="en-US"/>
          </a:p>
        </p:txBody>
      </p:sp>
      <p:sp>
        <p:nvSpPr>
          <p:cNvPr id="6" name="Slide Number Placeholder 5"/>
          <p:cNvSpPr>
            <a:spLocks noGrp="1"/>
          </p:cNvSpPr>
          <p:nvPr>
            <p:ph type="sldNum" sz="quarter" idx="12"/>
          </p:nvPr>
        </p:nvSpPr>
        <p:spPr/>
        <p:txBody>
          <a:bodyPr/>
          <a:lstStyle/>
          <a:p>
            <a:pPr>
              <a:defRPr/>
            </a:pPr>
            <a:fld id="{113B6116-E69A-42BD-9D13-6A84A4BF1541}" type="slidenum">
              <a:rPr lang="en-US" altLang="en-US" smtClean="0"/>
              <a:pPr>
                <a:defRPr/>
              </a:pPr>
              <a:t>‹#›</a:t>
            </a:fld>
            <a:endParaRPr lang="en-US" altLang="en-US"/>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720854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pPr>
              <a:defRPr/>
            </a:pPr>
            <a:endParaRPr lang="en-US" altLang="en-US"/>
          </a:p>
        </p:txBody>
      </p:sp>
      <p:sp>
        <p:nvSpPr>
          <p:cNvPr id="5" name="Footer Placeholder 4"/>
          <p:cNvSpPr>
            <a:spLocks noGrp="1"/>
          </p:cNvSpPr>
          <p:nvPr>
            <p:ph type="ftr" sz="quarter" idx="11"/>
          </p:nvPr>
        </p:nvSpPr>
        <p:spPr/>
        <p:txBody>
          <a:bodyPr/>
          <a:lstStyle/>
          <a:p>
            <a:pPr>
              <a:defRPr/>
            </a:pPr>
            <a:endParaRPr lang="en-US" altLang="en-US"/>
          </a:p>
        </p:txBody>
      </p:sp>
      <p:sp>
        <p:nvSpPr>
          <p:cNvPr id="6" name="Slide Number Placeholder 5"/>
          <p:cNvSpPr>
            <a:spLocks noGrp="1"/>
          </p:cNvSpPr>
          <p:nvPr>
            <p:ph type="sldNum" sz="quarter" idx="12"/>
          </p:nvPr>
        </p:nvSpPr>
        <p:spPr/>
        <p:txBody>
          <a:bodyPr/>
          <a:lstStyle/>
          <a:p>
            <a:pPr>
              <a:defRPr/>
            </a:pPr>
            <a:fld id="{113B6116-E69A-42BD-9D13-6A84A4BF1541}" type="slidenum">
              <a:rPr lang="en-US" altLang="en-US" smtClean="0"/>
              <a:pPr>
                <a:defRPr/>
              </a:pPr>
              <a:t>‹#›</a:t>
            </a:fld>
            <a:endParaRPr lang="en-US" altLang="en-US"/>
          </a:p>
        </p:txBody>
      </p:sp>
    </p:spTree>
    <p:extLst>
      <p:ext uri="{BB962C8B-B14F-4D97-AF65-F5344CB8AC3E}">
        <p14:creationId xmlns:p14="http://schemas.microsoft.com/office/powerpoint/2010/main" val="39290006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2302"/>
            <a:ext cx="1971675" cy="5759898"/>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628650" y="412302"/>
            <a:ext cx="5800725" cy="5759898"/>
          </a:xfrm>
        </p:spPr>
        <p:txBody>
          <a:bodyPr vert="eaVert" lIns="45720" tIns="0" rIns="45720" bIns="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pPr>
              <a:defRPr/>
            </a:pPr>
            <a:endParaRPr lang="en-US" altLang="en-US"/>
          </a:p>
        </p:txBody>
      </p:sp>
      <p:sp>
        <p:nvSpPr>
          <p:cNvPr id="5" name="Footer Placeholder 4"/>
          <p:cNvSpPr>
            <a:spLocks noGrp="1"/>
          </p:cNvSpPr>
          <p:nvPr>
            <p:ph type="ftr" sz="quarter" idx="11"/>
          </p:nvPr>
        </p:nvSpPr>
        <p:spPr/>
        <p:txBody>
          <a:bodyPr/>
          <a:lstStyle/>
          <a:p>
            <a:pPr>
              <a:defRPr/>
            </a:pPr>
            <a:endParaRPr lang="en-US" altLang="en-US"/>
          </a:p>
        </p:txBody>
      </p:sp>
      <p:sp>
        <p:nvSpPr>
          <p:cNvPr id="6" name="Slide Number Placeholder 5"/>
          <p:cNvSpPr>
            <a:spLocks noGrp="1"/>
          </p:cNvSpPr>
          <p:nvPr>
            <p:ph type="sldNum" sz="quarter" idx="12"/>
          </p:nvPr>
        </p:nvSpPr>
        <p:spPr/>
        <p:txBody>
          <a:bodyPr/>
          <a:lstStyle/>
          <a:p>
            <a:pPr>
              <a:defRPr/>
            </a:pPr>
            <a:fld id="{113B6116-E69A-42BD-9D13-6A84A4BF1541}" type="slidenum">
              <a:rPr lang="en-US" altLang="en-US" smtClean="0"/>
              <a:pPr>
                <a:defRPr/>
              </a:pPr>
              <a:t>‹#›</a:t>
            </a:fld>
            <a:endParaRPr lang="en-US" altLang="en-US"/>
          </a:p>
        </p:txBody>
      </p:sp>
    </p:spTree>
    <p:extLst>
      <p:ext uri="{BB962C8B-B14F-4D97-AF65-F5344CB8AC3E}">
        <p14:creationId xmlns:p14="http://schemas.microsoft.com/office/powerpoint/2010/main" val="18243639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pPr>
              <a:defRPr/>
            </a:pPr>
            <a:endParaRPr lang="en-US" altLang="en-US"/>
          </a:p>
        </p:txBody>
      </p:sp>
      <p:sp>
        <p:nvSpPr>
          <p:cNvPr id="5" name="Footer Placeholder 4"/>
          <p:cNvSpPr>
            <a:spLocks noGrp="1"/>
          </p:cNvSpPr>
          <p:nvPr>
            <p:ph type="ftr" sz="quarter" idx="11"/>
          </p:nvPr>
        </p:nvSpPr>
        <p:spPr/>
        <p:txBody>
          <a:bodyPr/>
          <a:lstStyle/>
          <a:p>
            <a:pPr>
              <a:defRPr/>
            </a:pPr>
            <a:endParaRPr lang="en-US" altLang="en-US"/>
          </a:p>
        </p:txBody>
      </p:sp>
      <p:sp>
        <p:nvSpPr>
          <p:cNvPr id="6" name="Slide Number Placeholder 5"/>
          <p:cNvSpPr>
            <a:spLocks noGrp="1"/>
          </p:cNvSpPr>
          <p:nvPr>
            <p:ph type="sldNum" sz="quarter" idx="12"/>
          </p:nvPr>
        </p:nvSpPr>
        <p:spPr/>
        <p:txBody>
          <a:bodyPr/>
          <a:lstStyle/>
          <a:p>
            <a:pPr>
              <a:defRPr/>
            </a:pPr>
            <a:fld id="{113B6116-E69A-42BD-9D13-6A84A4BF1541}" type="slidenum">
              <a:rPr lang="en-US" altLang="en-US" smtClean="0"/>
              <a:pPr>
                <a:defRPr/>
              </a:pPr>
              <a:t>‹#›</a:t>
            </a:fld>
            <a:endParaRPr lang="en-US" altLang="en-US"/>
          </a:p>
        </p:txBody>
      </p:sp>
    </p:spTree>
    <p:extLst>
      <p:ext uri="{BB962C8B-B14F-4D97-AF65-F5344CB8AC3E}">
        <p14:creationId xmlns:p14="http://schemas.microsoft.com/office/powerpoint/2010/main" val="15064673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8000" b="0">
                <a:solidFill>
                  <a:schemeClr val="tx1">
                    <a:lumMod val="85000"/>
                    <a:lumOff val="15000"/>
                  </a:schemeClr>
                </a:solidFill>
              </a:defRPr>
            </a:lvl1pPr>
          </a:lstStyle>
          <a:p>
            <a:r>
              <a:rPr lang="fr-FR"/>
              <a:t>Modifiez le style du titre</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pPr>
              <a:defRPr/>
            </a:pPr>
            <a:endParaRPr lang="en-US" altLang="en-US"/>
          </a:p>
        </p:txBody>
      </p:sp>
      <p:sp>
        <p:nvSpPr>
          <p:cNvPr id="5" name="Footer Placeholder 4"/>
          <p:cNvSpPr>
            <a:spLocks noGrp="1"/>
          </p:cNvSpPr>
          <p:nvPr>
            <p:ph type="ftr" sz="quarter" idx="11"/>
          </p:nvPr>
        </p:nvSpPr>
        <p:spPr/>
        <p:txBody>
          <a:bodyPr/>
          <a:lstStyle/>
          <a:p>
            <a:pPr>
              <a:defRPr/>
            </a:pPr>
            <a:endParaRPr lang="en-US" altLang="en-US"/>
          </a:p>
        </p:txBody>
      </p:sp>
      <p:sp>
        <p:nvSpPr>
          <p:cNvPr id="6" name="Slide Number Placeholder 5"/>
          <p:cNvSpPr>
            <a:spLocks noGrp="1"/>
          </p:cNvSpPr>
          <p:nvPr>
            <p:ph type="sldNum" sz="quarter" idx="12"/>
          </p:nvPr>
        </p:nvSpPr>
        <p:spPr/>
        <p:txBody>
          <a:bodyPr/>
          <a:lstStyle/>
          <a:p>
            <a:pPr>
              <a:defRPr/>
            </a:pPr>
            <a:fld id="{113B6116-E69A-42BD-9D13-6A84A4BF1541}" type="slidenum">
              <a:rPr lang="en-US" altLang="en-US" smtClean="0"/>
              <a:pPr>
                <a:defRPr/>
              </a:pPr>
              <a:t>‹#›</a:t>
            </a:fld>
            <a:endParaRPr lang="en-US" altLang="en-US"/>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003536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fr-FR"/>
              <a:t>Modifiez le style du titre</a:t>
            </a:r>
            <a:endParaRPr lang="en-US" dirty="0"/>
          </a:p>
        </p:txBody>
      </p:sp>
      <p:sp>
        <p:nvSpPr>
          <p:cNvPr id="3" name="Content Placeholder 2"/>
          <p:cNvSpPr>
            <a:spLocks noGrp="1"/>
          </p:cNvSpPr>
          <p:nvPr>
            <p:ph sz="half" idx="1"/>
          </p:nvPr>
        </p:nvSpPr>
        <p:spPr>
          <a:xfrm>
            <a:off x="822960" y="1845734"/>
            <a:ext cx="3703320" cy="4023360"/>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4663440" y="1845735"/>
            <a:ext cx="3703320" cy="4023360"/>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pPr>
              <a:defRPr/>
            </a:pPr>
            <a:endParaRPr lang="en-US" altLang="en-US"/>
          </a:p>
        </p:txBody>
      </p:sp>
      <p:sp>
        <p:nvSpPr>
          <p:cNvPr id="6" name="Footer Placeholder 5"/>
          <p:cNvSpPr>
            <a:spLocks noGrp="1"/>
          </p:cNvSpPr>
          <p:nvPr>
            <p:ph type="ftr" sz="quarter" idx="11"/>
          </p:nvPr>
        </p:nvSpPr>
        <p:spPr/>
        <p:txBody>
          <a:bodyPr/>
          <a:lstStyle/>
          <a:p>
            <a:pPr>
              <a:defRPr/>
            </a:pPr>
            <a:endParaRPr lang="en-US" altLang="en-US"/>
          </a:p>
        </p:txBody>
      </p:sp>
      <p:sp>
        <p:nvSpPr>
          <p:cNvPr id="7" name="Slide Number Placeholder 6"/>
          <p:cNvSpPr>
            <a:spLocks noGrp="1"/>
          </p:cNvSpPr>
          <p:nvPr>
            <p:ph type="sldNum" sz="quarter" idx="12"/>
          </p:nvPr>
        </p:nvSpPr>
        <p:spPr/>
        <p:txBody>
          <a:bodyPr/>
          <a:lstStyle/>
          <a:p>
            <a:pPr>
              <a:defRPr/>
            </a:pPr>
            <a:fld id="{113B6116-E69A-42BD-9D13-6A84A4BF1541}" type="slidenum">
              <a:rPr lang="en-US" altLang="en-US" smtClean="0"/>
              <a:pPr>
                <a:defRPr/>
              </a:pPr>
              <a:t>‹#›</a:t>
            </a:fld>
            <a:endParaRPr lang="en-US" altLang="en-US"/>
          </a:p>
        </p:txBody>
      </p:sp>
    </p:spTree>
    <p:extLst>
      <p:ext uri="{BB962C8B-B14F-4D97-AF65-F5344CB8AC3E}">
        <p14:creationId xmlns:p14="http://schemas.microsoft.com/office/powerpoint/2010/main" val="30375199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fr-FR"/>
              <a:t>Modifiez le style du titre</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Content Placeholder 3"/>
          <p:cNvSpPr>
            <a:spLocks noGrp="1"/>
          </p:cNvSpPr>
          <p:nvPr>
            <p:ph sz="half" idx="2"/>
          </p:nvPr>
        </p:nvSpPr>
        <p:spPr>
          <a:xfrm>
            <a:off x="822960" y="2582334"/>
            <a:ext cx="3703320" cy="3378200"/>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Content Placeholder 5"/>
          <p:cNvSpPr>
            <a:spLocks noGrp="1"/>
          </p:cNvSpPr>
          <p:nvPr>
            <p:ph sz="quarter" idx="4"/>
          </p:nvPr>
        </p:nvSpPr>
        <p:spPr>
          <a:xfrm>
            <a:off x="4663440" y="2582334"/>
            <a:ext cx="3703320" cy="3378200"/>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pPr>
              <a:defRPr/>
            </a:pPr>
            <a:endParaRPr lang="en-US" altLang="en-US"/>
          </a:p>
        </p:txBody>
      </p:sp>
      <p:sp>
        <p:nvSpPr>
          <p:cNvPr id="8" name="Footer Placeholder 7"/>
          <p:cNvSpPr>
            <a:spLocks noGrp="1"/>
          </p:cNvSpPr>
          <p:nvPr>
            <p:ph type="ftr" sz="quarter" idx="11"/>
          </p:nvPr>
        </p:nvSpPr>
        <p:spPr/>
        <p:txBody>
          <a:bodyPr/>
          <a:lstStyle/>
          <a:p>
            <a:pPr>
              <a:defRPr/>
            </a:pPr>
            <a:endParaRPr lang="en-US" altLang="en-US"/>
          </a:p>
        </p:txBody>
      </p:sp>
      <p:sp>
        <p:nvSpPr>
          <p:cNvPr id="9" name="Slide Number Placeholder 8"/>
          <p:cNvSpPr>
            <a:spLocks noGrp="1"/>
          </p:cNvSpPr>
          <p:nvPr>
            <p:ph type="sldNum" sz="quarter" idx="12"/>
          </p:nvPr>
        </p:nvSpPr>
        <p:spPr/>
        <p:txBody>
          <a:bodyPr/>
          <a:lstStyle/>
          <a:p>
            <a:pPr>
              <a:defRPr/>
            </a:pPr>
            <a:fld id="{113B6116-E69A-42BD-9D13-6A84A4BF1541}" type="slidenum">
              <a:rPr lang="en-US" altLang="en-US" smtClean="0"/>
              <a:pPr>
                <a:defRPr/>
              </a:pPr>
              <a:t>‹#›</a:t>
            </a:fld>
            <a:endParaRPr lang="en-US" altLang="en-US"/>
          </a:p>
        </p:txBody>
      </p:sp>
    </p:spTree>
    <p:extLst>
      <p:ext uri="{BB962C8B-B14F-4D97-AF65-F5344CB8AC3E}">
        <p14:creationId xmlns:p14="http://schemas.microsoft.com/office/powerpoint/2010/main" val="10333512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pPr>
              <a:defRPr/>
            </a:pPr>
            <a:endParaRPr lang="en-US" altLang="en-US"/>
          </a:p>
        </p:txBody>
      </p:sp>
      <p:sp>
        <p:nvSpPr>
          <p:cNvPr id="4" name="Footer Placeholder 3"/>
          <p:cNvSpPr>
            <a:spLocks noGrp="1"/>
          </p:cNvSpPr>
          <p:nvPr>
            <p:ph type="ftr" sz="quarter" idx="11"/>
          </p:nvPr>
        </p:nvSpPr>
        <p:spPr/>
        <p:txBody>
          <a:bodyPr/>
          <a:lstStyle/>
          <a:p>
            <a:pPr>
              <a:defRPr/>
            </a:pPr>
            <a:endParaRPr lang="en-US" altLang="en-US"/>
          </a:p>
        </p:txBody>
      </p:sp>
      <p:sp>
        <p:nvSpPr>
          <p:cNvPr id="5" name="Slide Number Placeholder 4"/>
          <p:cNvSpPr>
            <a:spLocks noGrp="1"/>
          </p:cNvSpPr>
          <p:nvPr>
            <p:ph type="sldNum" sz="quarter" idx="12"/>
          </p:nvPr>
        </p:nvSpPr>
        <p:spPr/>
        <p:txBody>
          <a:bodyPr/>
          <a:lstStyle/>
          <a:p>
            <a:pPr>
              <a:defRPr/>
            </a:pPr>
            <a:fld id="{113B6116-E69A-42BD-9D13-6A84A4BF1541}" type="slidenum">
              <a:rPr lang="en-US" altLang="en-US" smtClean="0"/>
              <a:pPr>
                <a:defRPr/>
              </a:pPr>
              <a:t>‹#›</a:t>
            </a:fld>
            <a:endParaRPr lang="en-US" altLang="en-US"/>
          </a:p>
        </p:txBody>
      </p:sp>
    </p:spTree>
    <p:extLst>
      <p:ext uri="{BB962C8B-B14F-4D97-AF65-F5344CB8AC3E}">
        <p14:creationId xmlns:p14="http://schemas.microsoft.com/office/powerpoint/2010/main" val="40998673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5" name="Rectangle 4"/>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pPr>
              <a:defRPr/>
            </a:pPr>
            <a:endParaRPr lang="en-US" altLang="en-US"/>
          </a:p>
        </p:txBody>
      </p:sp>
      <p:sp>
        <p:nvSpPr>
          <p:cNvPr id="8" name="Footer Placeholder 7"/>
          <p:cNvSpPr>
            <a:spLocks noGrp="1"/>
          </p:cNvSpPr>
          <p:nvPr>
            <p:ph type="ftr" sz="quarter" idx="11"/>
          </p:nvPr>
        </p:nvSpPr>
        <p:spPr/>
        <p:txBody>
          <a:bodyPr/>
          <a:lstStyle>
            <a:lvl1pPr>
              <a:defRPr>
                <a:solidFill>
                  <a:srgbClr val="FFFFFF"/>
                </a:solidFill>
              </a:defRPr>
            </a:lvl1pPr>
          </a:lstStyle>
          <a:p>
            <a:pPr>
              <a:defRPr/>
            </a:pPr>
            <a:endParaRPr lang="en-US" altLang="en-US"/>
          </a:p>
        </p:txBody>
      </p:sp>
      <p:sp>
        <p:nvSpPr>
          <p:cNvPr id="9" name="Slide Number Placeholder 8"/>
          <p:cNvSpPr>
            <a:spLocks noGrp="1"/>
          </p:cNvSpPr>
          <p:nvPr>
            <p:ph type="sldNum" sz="quarter" idx="12"/>
          </p:nvPr>
        </p:nvSpPr>
        <p:spPr/>
        <p:txBody>
          <a:bodyPr/>
          <a:lstStyle/>
          <a:p>
            <a:pPr>
              <a:defRPr/>
            </a:pPr>
            <a:fld id="{113B6116-E69A-42BD-9D13-6A84A4BF1541}" type="slidenum">
              <a:rPr lang="en-US" altLang="en-US" smtClean="0"/>
              <a:pPr>
                <a:defRPr/>
              </a:pPr>
              <a:t>‹#›</a:t>
            </a:fld>
            <a:endParaRPr lang="en-US" altLang="en-US"/>
          </a:p>
        </p:txBody>
      </p:sp>
    </p:spTree>
    <p:extLst>
      <p:ext uri="{BB962C8B-B14F-4D97-AF65-F5344CB8AC3E}">
        <p14:creationId xmlns:p14="http://schemas.microsoft.com/office/powerpoint/2010/main" val="22729719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8" name="Rectangle 7"/>
          <p:cNvSpPr/>
          <p:nvPr/>
        </p:nvSpPr>
        <p:spPr>
          <a:xfrm>
            <a:off x="13"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3600" b="0">
                <a:solidFill>
                  <a:srgbClr val="FFFFFF"/>
                </a:solidFill>
              </a:defRPr>
            </a:lvl1pPr>
          </a:lstStyle>
          <a:p>
            <a:r>
              <a:rPr lang="fr-FR"/>
              <a:t>Modifiez le style du titre</a:t>
            </a:r>
            <a:endParaRPr lang="en-US" dirty="0"/>
          </a:p>
        </p:txBody>
      </p:sp>
      <p:sp>
        <p:nvSpPr>
          <p:cNvPr id="3" name="Content Placeholder 2"/>
          <p:cNvSpPr>
            <a:spLocks noGrp="1"/>
          </p:cNvSpPr>
          <p:nvPr>
            <p:ph idx="1"/>
          </p:nvPr>
        </p:nvSpPr>
        <p:spPr>
          <a:xfrm>
            <a:off x="3600450" y="731520"/>
            <a:ext cx="4869180" cy="5257800"/>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a:xfrm>
            <a:off x="349134" y="6459786"/>
            <a:ext cx="1963883" cy="365125"/>
          </a:xfrm>
        </p:spPr>
        <p:txBody>
          <a:bodyPr/>
          <a:lstStyle>
            <a:lvl1pPr algn="l">
              <a:defRPr/>
            </a:lvl1pPr>
          </a:lstStyle>
          <a:p>
            <a:pPr>
              <a:defRPr/>
            </a:pPr>
            <a:endParaRPr lang="en-US" altLang="en-US"/>
          </a:p>
        </p:txBody>
      </p:sp>
      <p:sp>
        <p:nvSpPr>
          <p:cNvPr id="6" name="Footer Placeholder 5"/>
          <p:cNvSpPr>
            <a:spLocks noGrp="1"/>
          </p:cNvSpPr>
          <p:nvPr>
            <p:ph type="ftr" sz="quarter" idx="11"/>
          </p:nvPr>
        </p:nvSpPr>
        <p:spPr>
          <a:xfrm>
            <a:off x="3600450" y="6459786"/>
            <a:ext cx="3486150" cy="365125"/>
          </a:xfrm>
        </p:spPr>
        <p:txBody>
          <a:bodyPr/>
          <a:lstStyle>
            <a:lvl1pPr algn="l">
              <a:defRPr>
                <a:solidFill>
                  <a:schemeClr val="tx2"/>
                </a:solidFill>
              </a:defRPr>
            </a:lvl1pPr>
          </a:lstStyle>
          <a:p>
            <a:pPr>
              <a:defRPr/>
            </a:pPr>
            <a:endParaRPr lang="en-US" alt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pPr>
              <a:defRPr/>
            </a:pPr>
            <a:fld id="{113B6116-E69A-42BD-9D13-6A84A4BF1541}" type="slidenum">
              <a:rPr lang="en-US" altLang="en-US" smtClean="0"/>
              <a:pPr>
                <a:defRPr/>
              </a:pPr>
              <a:t>‹#›</a:t>
            </a:fld>
            <a:endParaRPr lang="en-US" altLang="en-US"/>
          </a:p>
        </p:txBody>
      </p:sp>
    </p:spTree>
    <p:extLst>
      <p:ext uri="{BB962C8B-B14F-4D97-AF65-F5344CB8AC3E}">
        <p14:creationId xmlns:p14="http://schemas.microsoft.com/office/powerpoint/2010/main" val="30003670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8" name="Rectangle 7"/>
          <p:cNvSpPr/>
          <p:nvPr/>
        </p:nvSpPr>
        <p:spPr>
          <a:xfrm>
            <a:off x="0" y="4953000"/>
            <a:ext cx="9141619"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491507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5234" cy="822960"/>
          </a:xfrm>
        </p:spPr>
        <p:txBody>
          <a:bodyPr tIns="0" bIns="0" anchor="b">
            <a:noAutofit/>
          </a:bodyPr>
          <a:lstStyle>
            <a:lvl1pPr>
              <a:defRPr sz="3600" b="0">
                <a:solidFill>
                  <a:srgbClr val="FFFFFF"/>
                </a:solidFill>
              </a:defRPr>
            </a:lvl1pPr>
          </a:lstStyle>
          <a:p>
            <a:r>
              <a:rPr lang="fr-FR"/>
              <a:t>Modifiez le style du titre</a:t>
            </a:r>
            <a:endParaRPr lang="en-US" dirty="0"/>
          </a:p>
        </p:txBody>
      </p:sp>
      <p:sp>
        <p:nvSpPr>
          <p:cNvPr id="3" name="Picture Placeholder 2"/>
          <p:cNvSpPr>
            <a:spLocks noGrp="1" noChangeAspect="1"/>
          </p:cNvSpPr>
          <p:nvPr>
            <p:ph type="pic" idx="1"/>
          </p:nvPr>
        </p:nvSpPr>
        <p:spPr>
          <a:xfrm>
            <a:off x="12" y="0"/>
            <a:ext cx="9143989"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endParaRPr lang="en-US" dirty="0"/>
          </a:p>
        </p:txBody>
      </p:sp>
      <p:sp>
        <p:nvSpPr>
          <p:cNvPr id="4" name="Text Placeholder 3"/>
          <p:cNvSpPr>
            <a:spLocks noGrp="1"/>
          </p:cNvSpPr>
          <p:nvPr>
            <p:ph type="body" sz="half" idx="2"/>
          </p:nvPr>
        </p:nvSpPr>
        <p:spPr>
          <a:xfrm>
            <a:off x="822960"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pPr>
              <a:defRPr/>
            </a:pPr>
            <a:endParaRPr lang="en-US" altLang="en-US"/>
          </a:p>
        </p:txBody>
      </p:sp>
      <p:sp>
        <p:nvSpPr>
          <p:cNvPr id="6" name="Footer Placeholder 5"/>
          <p:cNvSpPr>
            <a:spLocks noGrp="1"/>
          </p:cNvSpPr>
          <p:nvPr>
            <p:ph type="ftr" sz="quarter" idx="11"/>
          </p:nvPr>
        </p:nvSpPr>
        <p:spPr/>
        <p:txBody>
          <a:bodyPr/>
          <a:lstStyle/>
          <a:p>
            <a:pPr>
              <a:defRPr/>
            </a:pPr>
            <a:endParaRPr lang="en-US" altLang="en-US"/>
          </a:p>
        </p:txBody>
      </p:sp>
      <p:sp>
        <p:nvSpPr>
          <p:cNvPr id="7" name="Slide Number Placeholder 6"/>
          <p:cNvSpPr>
            <a:spLocks noGrp="1"/>
          </p:cNvSpPr>
          <p:nvPr>
            <p:ph type="sldNum" sz="quarter" idx="12"/>
          </p:nvPr>
        </p:nvSpPr>
        <p:spPr/>
        <p:txBody>
          <a:bodyPr/>
          <a:lstStyle/>
          <a:p>
            <a:pPr>
              <a:defRPr/>
            </a:pPr>
            <a:fld id="{113B6116-E69A-42BD-9D13-6A84A4BF1541}" type="slidenum">
              <a:rPr lang="en-US" altLang="en-US" smtClean="0"/>
              <a:pPr>
                <a:defRPr/>
              </a:pPr>
              <a:t>‹#›</a:t>
            </a:fld>
            <a:endParaRPr lang="en-US" altLang="en-US"/>
          </a:p>
        </p:txBody>
      </p:sp>
    </p:spTree>
    <p:extLst>
      <p:ext uri="{BB962C8B-B14F-4D97-AF65-F5344CB8AC3E}">
        <p14:creationId xmlns:p14="http://schemas.microsoft.com/office/powerpoint/2010/main" val="9583743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6400800"/>
            <a:ext cx="9144001"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5"/>
            <a:ext cx="9144001" cy="65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4"/>
            <a:ext cx="7543800" cy="1450757"/>
          </a:xfrm>
          <a:prstGeom prst="rect">
            <a:avLst/>
          </a:prstGeom>
        </p:spPr>
        <p:txBody>
          <a:bodyPr vert="horz" lIns="91440" tIns="45720" rIns="91440" bIns="45720" rtlCol="0" anchor="b">
            <a:normAutofit/>
          </a:bodyPr>
          <a:lstStyle/>
          <a:p>
            <a:r>
              <a:rPr lang="fr-FR"/>
              <a:t>Modifiez le style du titre</a:t>
            </a:r>
            <a:endParaRPr lang="en-US" dirty="0"/>
          </a:p>
        </p:txBody>
      </p:sp>
      <p:sp>
        <p:nvSpPr>
          <p:cNvPr id="3" name="Text Placeholder 2"/>
          <p:cNvSpPr>
            <a:spLocks noGrp="1"/>
          </p:cNvSpPr>
          <p:nvPr>
            <p:ph type="body" idx="1"/>
          </p:nvPr>
        </p:nvSpPr>
        <p:spPr>
          <a:xfrm>
            <a:off x="822959" y="1845734"/>
            <a:ext cx="7543801" cy="4023360"/>
          </a:xfrm>
          <a:prstGeom prst="rect">
            <a:avLst/>
          </a:prstGeom>
        </p:spPr>
        <p:txBody>
          <a:bodyPr vert="horz" lIns="0" tIns="45720" rIns="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822961" y="6459786"/>
            <a:ext cx="1854203" cy="365125"/>
          </a:xfrm>
          <a:prstGeom prst="rect">
            <a:avLst/>
          </a:prstGeom>
        </p:spPr>
        <p:txBody>
          <a:bodyPr vert="horz" lIns="91440" tIns="45720" rIns="91440" bIns="45720" rtlCol="0" anchor="ctr"/>
          <a:lstStyle>
            <a:lvl1pPr algn="l">
              <a:defRPr sz="900">
                <a:solidFill>
                  <a:srgbClr val="FFFFFF"/>
                </a:solidFill>
              </a:defRPr>
            </a:lvl1pPr>
          </a:lstStyle>
          <a:p>
            <a:pPr>
              <a:defRPr/>
            </a:pPr>
            <a:endParaRPr lang="en-US" altLang="en-US"/>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900" cap="all" baseline="0">
                <a:solidFill>
                  <a:srgbClr val="FFFFFF"/>
                </a:solidFill>
              </a:defRPr>
            </a:lvl1pPr>
          </a:lstStyle>
          <a:p>
            <a:pPr>
              <a:defRPr/>
            </a:pPr>
            <a:endParaRPr lang="en-US" altLang="en-US"/>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1050">
                <a:solidFill>
                  <a:srgbClr val="FFFFFF"/>
                </a:solidFill>
              </a:defRPr>
            </a:lvl1pPr>
          </a:lstStyle>
          <a:p>
            <a:pPr>
              <a:defRPr/>
            </a:pPr>
            <a:fld id="{113B6116-E69A-42BD-9D13-6A84A4BF1541}" type="slidenum">
              <a:rPr lang="en-US" altLang="en-US" smtClean="0"/>
              <a:pPr>
                <a:defRPr/>
              </a:pPr>
              <a:t>‹#›</a:t>
            </a:fld>
            <a:endParaRPr lang="en-US" altLang="en-US"/>
          </a:p>
        </p:txBody>
      </p:sp>
      <p:cxnSp>
        <p:nvCxnSpPr>
          <p:cNvPr id="10" name="Straight Connector 9"/>
          <p:cNvCxnSpPr/>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61298853"/>
      </p:ext>
    </p:extLst>
  </p:cSld>
  <p:clrMap bg1="lt1" tx1="dk1" bg2="lt2" tx2="dk2" accent1="accent1" accent2="accent2" accent3="accent3" accent4="accent4" accent5="accent5" accent6="accent6" hlink="hlink" folHlink="folHlink"/>
  <p:sldLayoutIdLst>
    <p:sldLayoutId id="2147484113" r:id="rId1"/>
    <p:sldLayoutId id="2147484114" r:id="rId2"/>
    <p:sldLayoutId id="2147484115" r:id="rId3"/>
    <p:sldLayoutId id="2147484116" r:id="rId4"/>
    <p:sldLayoutId id="2147484117" r:id="rId5"/>
    <p:sldLayoutId id="2147484118" r:id="rId6"/>
    <p:sldLayoutId id="2147484119" r:id="rId7"/>
    <p:sldLayoutId id="2147484120" r:id="rId8"/>
    <p:sldLayoutId id="2147484121" r:id="rId9"/>
    <p:sldLayoutId id="2147484122" r:id="rId10"/>
    <p:sldLayoutId id="2147484123"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4.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image" Target="../media/image4.png"/></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4"/>
          <p:cNvSpPr>
            <a:spLocks noGrp="1" noChangeArrowheads="1"/>
          </p:cNvSpPr>
          <p:nvPr>
            <p:ph type="ctrTitle"/>
          </p:nvPr>
        </p:nvSpPr>
        <p:spPr/>
        <p:txBody>
          <a:bodyPr/>
          <a:lstStyle/>
          <a:p>
            <a:pPr eaLnBrk="1" hangingPunct="1"/>
            <a:r>
              <a:rPr lang="fr-CH" dirty="0"/>
              <a:t>Journée ALSAT 2024</a:t>
            </a:r>
            <a:endParaRPr lang="en-US" dirty="0"/>
          </a:p>
        </p:txBody>
      </p:sp>
      <p:sp>
        <p:nvSpPr>
          <p:cNvPr id="21507" name="Rectangle 5"/>
          <p:cNvSpPr>
            <a:spLocks noGrp="1" noChangeArrowheads="1"/>
          </p:cNvSpPr>
          <p:nvPr>
            <p:ph type="subTitle" idx="1"/>
          </p:nvPr>
        </p:nvSpPr>
        <p:spPr/>
        <p:txBody>
          <a:bodyPr>
            <a:normAutofit/>
          </a:bodyPr>
          <a:lstStyle/>
          <a:p>
            <a:pPr eaLnBrk="1" hangingPunct="1"/>
            <a:r>
              <a:rPr lang="fr-CH" dirty="0"/>
              <a:t>Ordre du jour</a:t>
            </a:r>
          </a:p>
          <a:p>
            <a:pPr eaLnBrk="1" hangingPunct="1"/>
            <a:r>
              <a:rPr lang="fr-CH" sz="2000" i="1" dirty="0"/>
              <a:t>29/11/2022</a:t>
            </a:r>
            <a:endParaRPr lang="en-US" sz="2000" i="1" dirty="0"/>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fr-CH" sz="2800" dirty="0"/>
              <a:t>Rapport des activités de l’exercice passé</a:t>
            </a:r>
            <a:r>
              <a:rPr lang="fr-CH" sz="3500" dirty="0"/>
              <a:t> </a:t>
            </a:r>
            <a:endParaRPr lang="en-US" sz="3500" dirty="0"/>
          </a:p>
        </p:txBody>
      </p:sp>
      <p:sp>
        <p:nvSpPr>
          <p:cNvPr id="6147" name="Rectangle 3"/>
          <p:cNvSpPr>
            <a:spLocks noGrp="1" noChangeArrowheads="1"/>
          </p:cNvSpPr>
          <p:nvPr>
            <p:ph idx="1"/>
          </p:nvPr>
        </p:nvSpPr>
        <p:spPr>
          <a:xfrm>
            <a:off x="822960" y="1844824"/>
            <a:ext cx="4829160" cy="4391918"/>
          </a:xfrm>
        </p:spPr>
        <p:txBody>
          <a:bodyPr/>
          <a:lstStyle/>
          <a:p>
            <a:pPr algn="just">
              <a:lnSpc>
                <a:spcPct val="107000"/>
              </a:lnSpc>
              <a:spcAft>
                <a:spcPts val="800"/>
              </a:spcAft>
            </a:pPr>
            <a:r>
              <a:rPr lang="fr-FR" sz="2400" i="1" dirty="0">
                <a:solidFill>
                  <a:srgbClr val="0070C0"/>
                </a:solidFill>
                <a:latin typeface="Calibri" panose="020F0502020204030204" pitchFamily="34" charset="0"/>
                <a:ea typeface="Calibri" panose="020F0502020204030204" pitchFamily="34" charset="0"/>
                <a:cs typeface="Times New Roman" panose="02020603050405020304" pitchFamily="18" charset="0"/>
              </a:rPr>
              <a:t>Logo ALSAT</a:t>
            </a:r>
          </a:p>
          <a:p>
            <a:pPr algn="just">
              <a:lnSpc>
                <a:spcPct val="107000"/>
              </a:lnSpc>
              <a:spcAft>
                <a:spcPts val="800"/>
              </a:spcAft>
            </a:pPr>
            <a:r>
              <a:rPr lang="fr-FR" sz="2400" i="1" dirty="0" err="1">
                <a:solidFill>
                  <a:srgbClr val="0070C0"/>
                </a:solidFill>
                <a:latin typeface="Calibri" panose="020F0502020204030204" pitchFamily="34" charset="0"/>
                <a:ea typeface="Calibri" panose="020F0502020204030204" pitchFamily="34" charset="0"/>
                <a:cs typeface="Times New Roman" panose="02020603050405020304" pitchFamily="18" charset="0"/>
              </a:rPr>
              <a:t>Beachflag</a:t>
            </a:r>
            <a:endParaRPr lang="fr-FR" sz="2400" i="1" dirty="0">
              <a:solidFill>
                <a:srgbClr val="0070C0"/>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fr-FR" sz="2400" i="1" dirty="0">
                <a:solidFill>
                  <a:srgbClr val="0070C0"/>
                </a:solidFill>
                <a:latin typeface="Calibri" panose="020F0502020204030204" pitchFamily="34" charset="0"/>
                <a:ea typeface="Calibri" panose="020F0502020204030204" pitchFamily="34" charset="0"/>
                <a:cs typeface="Times New Roman" panose="02020603050405020304" pitchFamily="18" charset="0"/>
              </a:rPr>
              <a:t>Site Web alsat.lu</a:t>
            </a:r>
          </a:p>
          <a:p>
            <a:pPr algn="just">
              <a:lnSpc>
                <a:spcPct val="107000"/>
              </a:lnSpc>
              <a:spcAft>
                <a:spcPts val="800"/>
              </a:spcAft>
            </a:pPr>
            <a:r>
              <a:rPr lang="fr-FR" sz="2400" i="1" dirty="0">
                <a:solidFill>
                  <a:srgbClr val="0070C0"/>
                </a:solidFill>
                <a:latin typeface="Calibri" panose="020F0502020204030204" pitchFamily="34" charset="0"/>
                <a:ea typeface="Calibri" panose="020F0502020204030204" pitchFamily="34" charset="0"/>
                <a:cs typeface="Times New Roman" panose="02020603050405020304" pitchFamily="18" charset="0"/>
              </a:rPr>
              <a:t>ALSAT reconnue comme </a:t>
            </a:r>
            <a:r>
              <a:rPr lang="fr-FR" sz="2400" i="1" u="sng" dirty="0">
                <a:solidFill>
                  <a:srgbClr val="0070C0"/>
                </a:solidFill>
                <a:latin typeface="Calibri" panose="020F0502020204030204" pitchFamily="34" charset="0"/>
                <a:ea typeface="Calibri" panose="020F0502020204030204" pitchFamily="34" charset="0"/>
                <a:cs typeface="Times New Roman" panose="02020603050405020304" pitchFamily="18" charset="0"/>
              </a:rPr>
              <a:t>organisme de formation médicale continue</a:t>
            </a:r>
            <a:r>
              <a:rPr lang="fr-FR" sz="2400" i="1" dirty="0">
                <a:solidFill>
                  <a:srgbClr val="0070C0"/>
                </a:solidFill>
                <a:latin typeface="Calibri" panose="020F0502020204030204" pitchFamily="34" charset="0"/>
                <a:ea typeface="Calibri" panose="020F0502020204030204" pitchFamily="34" charset="0"/>
                <a:cs typeface="Times New Roman" panose="02020603050405020304" pitchFamily="18" charset="0"/>
              </a:rPr>
              <a:t> par le ministère de l’éducation nationale.</a:t>
            </a:r>
          </a:p>
          <a:p>
            <a:pPr marL="0" indent="0" algn="just">
              <a:lnSpc>
                <a:spcPct val="107000"/>
              </a:lnSpc>
              <a:spcAft>
                <a:spcPts val="800"/>
              </a:spcAft>
              <a:buNone/>
            </a:pPr>
            <a:endParaRPr lang="fr-FR" sz="2400" i="1" dirty="0">
              <a:solidFill>
                <a:srgbClr val="0070C0"/>
              </a:solidFill>
              <a:latin typeface="Calibri" panose="020F0502020204030204" pitchFamily="34" charset="0"/>
              <a:ea typeface="Calibri" panose="020F0502020204030204" pitchFamily="34" charset="0"/>
              <a:cs typeface="Times New Roman" panose="02020603050405020304" pitchFamily="18" charset="0"/>
            </a:endParaRPr>
          </a:p>
        </p:txBody>
      </p:sp>
      <p:pic>
        <p:nvPicPr>
          <p:cNvPr id="3" name="Image 2">
            <a:extLst>
              <a:ext uri="{FF2B5EF4-FFF2-40B4-BE49-F238E27FC236}">
                <a16:creationId xmlns:a16="http://schemas.microsoft.com/office/drawing/2014/main" id="{234BEE18-9503-313B-1B71-5D6BC501134F}"/>
              </a:ext>
            </a:extLst>
          </p:cNvPr>
          <p:cNvPicPr>
            <a:picLocks noChangeAspect="1"/>
          </p:cNvPicPr>
          <p:nvPr/>
        </p:nvPicPr>
        <p:blipFill>
          <a:blip r:embed="rId3"/>
          <a:stretch>
            <a:fillRect/>
          </a:stretch>
        </p:blipFill>
        <p:spPr>
          <a:xfrm>
            <a:off x="5940152" y="2149184"/>
            <a:ext cx="2707134" cy="2559631"/>
          </a:xfrm>
          <a:prstGeom prst="rect">
            <a:avLst/>
          </a:prstGeom>
        </p:spPr>
      </p:pic>
    </p:spTree>
    <p:extLst>
      <p:ext uri="{BB962C8B-B14F-4D97-AF65-F5344CB8AC3E}">
        <p14:creationId xmlns:p14="http://schemas.microsoft.com/office/powerpoint/2010/main" val="1399204798"/>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fr-CH" sz="2800" dirty="0"/>
              <a:t>Pipeline</a:t>
            </a:r>
            <a:endParaRPr lang="en-US" sz="3500" dirty="0"/>
          </a:p>
        </p:txBody>
      </p:sp>
      <p:sp>
        <p:nvSpPr>
          <p:cNvPr id="6147" name="Rectangle 3"/>
          <p:cNvSpPr>
            <a:spLocks noGrp="1" noChangeArrowheads="1"/>
          </p:cNvSpPr>
          <p:nvPr>
            <p:ph idx="1"/>
          </p:nvPr>
        </p:nvSpPr>
        <p:spPr>
          <a:xfrm>
            <a:off x="822960" y="1844824"/>
            <a:ext cx="7781488" cy="4391918"/>
          </a:xfrm>
        </p:spPr>
        <p:txBody>
          <a:bodyPr/>
          <a:lstStyle/>
          <a:p>
            <a:pPr>
              <a:lnSpc>
                <a:spcPct val="107000"/>
              </a:lnSpc>
              <a:spcAft>
                <a:spcPts val="800"/>
              </a:spcAft>
            </a:pPr>
            <a:r>
              <a:rPr lang="fr-FR" sz="2400" i="1" dirty="0">
                <a:solidFill>
                  <a:srgbClr val="0070C0"/>
                </a:solidFill>
                <a:latin typeface="Calibri" panose="020F0502020204030204" pitchFamily="34" charset="0"/>
                <a:ea typeface="Calibri" panose="020F0502020204030204" pitchFamily="34" charset="0"/>
                <a:cs typeface="Times New Roman" panose="02020603050405020304" pitchFamily="18" charset="0"/>
              </a:rPr>
              <a:t>Formation sur la spirométrie</a:t>
            </a:r>
            <a:br>
              <a:rPr lang="fr-FR" sz="2400" i="1" dirty="0">
                <a:solidFill>
                  <a:srgbClr val="0070C0"/>
                </a:solidFill>
                <a:latin typeface="Calibri" panose="020F0502020204030204" pitchFamily="34" charset="0"/>
                <a:ea typeface="Calibri" panose="020F0502020204030204" pitchFamily="34" charset="0"/>
                <a:cs typeface="Times New Roman" panose="02020603050405020304" pitchFamily="18" charset="0"/>
              </a:rPr>
            </a:br>
            <a:r>
              <a:rPr lang="fr-FR" sz="1800" i="1" dirty="0">
                <a:solidFill>
                  <a:srgbClr val="0070C0"/>
                </a:solidFill>
                <a:latin typeface="Calibri" panose="020F0502020204030204" pitchFamily="34" charset="0"/>
                <a:ea typeface="Calibri" panose="020F0502020204030204" pitchFamily="34" charset="0"/>
                <a:cs typeface="Times New Roman" panose="02020603050405020304" pitchFamily="18" charset="0"/>
              </a:rPr>
              <a:t>ciblée sur nos membres infirmiers </a:t>
            </a:r>
            <a:endParaRPr lang="fr-FR" sz="2400" i="1" dirty="0">
              <a:solidFill>
                <a:srgbClr val="0070C0"/>
              </a:solidFill>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sz="2400" i="1" dirty="0">
                <a:solidFill>
                  <a:srgbClr val="0070C0"/>
                </a:solidFill>
                <a:latin typeface="Calibri" panose="020F0502020204030204" pitchFamily="34" charset="0"/>
                <a:ea typeface="Calibri" panose="020F0502020204030204" pitchFamily="34" charset="0"/>
                <a:cs typeface="Times New Roman" panose="02020603050405020304" pitchFamily="18" charset="0"/>
              </a:rPr>
              <a:t>Cours de radioprotection pour médecin du travail </a:t>
            </a:r>
            <a:br>
              <a:rPr lang="fr-FR" sz="2400" i="1" dirty="0">
                <a:solidFill>
                  <a:srgbClr val="0070C0"/>
                </a:solidFill>
                <a:latin typeface="Calibri" panose="020F0502020204030204" pitchFamily="34" charset="0"/>
                <a:ea typeface="Calibri" panose="020F0502020204030204" pitchFamily="34" charset="0"/>
                <a:cs typeface="Times New Roman" panose="02020603050405020304" pitchFamily="18" charset="0"/>
              </a:rPr>
            </a:br>
            <a:r>
              <a:rPr lang="fr-FR" sz="1800" i="1" dirty="0">
                <a:solidFill>
                  <a:srgbClr val="0070C0"/>
                </a:solidFill>
                <a:latin typeface="Calibri" panose="020F0502020204030204" pitchFamily="34" charset="0"/>
                <a:ea typeface="Calibri" panose="020F0502020204030204" pitchFamily="34" charset="0"/>
                <a:cs typeface="Times New Roman" panose="02020603050405020304" pitchFamily="18" charset="0"/>
              </a:rPr>
              <a:t>Jérôme TRIN, Formateur – Rayonnement, APAVE</a:t>
            </a:r>
          </a:p>
          <a:p>
            <a:pPr>
              <a:lnSpc>
                <a:spcPct val="107000"/>
              </a:lnSpc>
              <a:spcAft>
                <a:spcPts val="800"/>
              </a:spcAft>
            </a:pPr>
            <a:r>
              <a:rPr lang="fr-FR" sz="2400" i="1" dirty="0">
                <a:solidFill>
                  <a:srgbClr val="0070C0"/>
                </a:solidFill>
                <a:latin typeface="Calibri" panose="020F0502020204030204" pitchFamily="34" charset="0"/>
                <a:ea typeface="Calibri" panose="020F0502020204030204" pitchFamily="34" charset="0"/>
                <a:cs typeface="Times New Roman" panose="02020603050405020304" pitchFamily="18" charset="0"/>
              </a:rPr>
              <a:t>Carnet de vaccination électronique pour médecins du travail </a:t>
            </a:r>
            <a:r>
              <a:rPr lang="fr-FR" sz="1800" i="1" dirty="0">
                <a:solidFill>
                  <a:srgbClr val="0070C0"/>
                </a:solidFill>
                <a:latin typeface="Calibri" panose="020F0502020204030204" pitchFamily="34" charset="0"/>
                <a:ea typeface="Calibri" panose="020F0502020204030204" pitchFamily="34" charset="0"/>
                <a:cs typeface="Times New Roman" panose="02020603050405020304" pitchFamily="18" charset="0"/>
              </a:rPr>
              <a:t>(Dr JC Schmit 17.07.2024 – oublie e-santé- attente feedback)</a:t>
            </a:r>
          </a:p>
          <a:p>
            <a:pPr>
              <a:lnSpc>
                <a:spcPct val="107000"/>
              </a:lnSpc>
              <a:spcAft>
                <a:spcPts val="800"/>
              </a:spcAft>
            </a:pPr>
            <a:r>
              <a:rPr lang="fr-FR" sz="2400" i="1" dirty="0">
                <a:solidFill>
                  <a:srgbClr val="0070C0"/>
                </a:solidFill>
                <a:latin typeface="Calibri" panose="020F0502020204030204" pitchFamily="34" charset="0"/>
                <a:ea typeface="Calibri" panose="020F0502020204030204" pitchFamily="34" charset="0"/>
                <a:cs typeface="Times New Roman" panose="02020603050405020304" pitchFamily="18" charset="0"/>
              </a:rPr>
              <a:t>Poursuivre l’échange avec notre ministre de tutelle et agir proactivement pour que des actions soient mises en place.</a:t>
            </a:r>
          </a:p>
          <a:p>
            <a:pPr>
              <a:lnSpc>
                <a:spcPct val="107000"/>
              </a:lnSpc>
              <a:spcAft>
                <a:spcPts val="800"/>
              </a:spcAft>
            </a:pPr>
            <a:endParaRPr lang="fr-FR" sz="2400" i="1" dirty="0">
              <a:solidFill>
                <a:srgbClr val="0070C0"/>
              </a:solidFill>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endParaRPr lang="fr-FR" sz="2400" i="1" dirty="0">
              <a:solidFill>
                <a:srgbClr val="0070C0"/>
              </a:solidFill>
              <a:latin typeface="Calibri" panose="020F0502020204030204" pitchFamily="34" charset="0"/>
              <a:ea typeface="Calibri" panose="020F0502020204030204" pitchFamily="34" charset="0"/>
              <a:cs typeface="Times New Roman" panose="02020603050405020304" pitchFamily="18" charset="0"/>
            </a:endParaRPr>
          </a:p>
        </p:txBody>
      </p:sp>
      <p:pic>
        <p:nvPicPr>
          <p:cNvPr id="2" name="Image 1">
            <a:extLst>
              <a:ext uri="{FF2B5EF4-FFF2-40B4-BE49-F238E27FC236}">
                <a16:creationId xmlns:a16="http://schemas.microsoft.com/office/drawing/2014/main" id="{FD300758-EFC3-EA8A-A7F3-E8BC6F5D6B7F}"/>
              </a:ext>
            </a:extLst>
          </p:cNvPr>
          <p:cNvPicPr>
            <a:picLocks noChangeAspect="1"/>
          </p:cNvPicPr>
          <p:nvPr/>
        </p:nvPicPr>
        <p:blipFill>
          <a:blip r:embed="rId3"/>
          <a:stretch>
            <a:fillRect/>
          </a:stretch>
        </p:blipFill>
        <p:spPr>
          <a:xfrm>
            <a:off x="8043018" y="161000"/>
            <a:ext cx="988760" cy="934885"/>
          </a:xfrm>
          <a:prstGeom prst="rect">
            <a:avLst/>
          </a:prstGeom>
        </p:spPr>
      </p:pic>
    </p:spTree>
    <p:extLst>
      <p:ext uri="{BB962C8B-B14F-4D97-AF65-F5344CB8AC3E}">
        <p14:creationId xmlns:p14="http://schemas.microsoft.com/office/powerpoint/2010/main" val="95963063"/>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fr-LU"/>
              <a:t>Ordre du jour </a:t>
            </a:r>
            <a:endParaRPr lang="en-US"/>
          </a:p>
        </p:txBody>
      </p:sp>
      <p:sp>
        <p:nvSpPr>
          <p:cNvPr id="5123" name="Rectangle 3"/>
          <p:cNvSpPr>
            <a:spLocks noGrp="1" noChangeArrowheads="1"/>
          </p:cNvSpPr>
          <p:nvPr>
            <p:ph idx="1"/>
          </p:nvPr>
        </p:nvSpPr>
        <p:spPr>
          <a:xfrm>
            <a:off x="822960" y="1844824"/>
            <a:ext cx="7925753" cy="4281339"/>
          </a:xfrm>
        </p:spPr>
        <p:txBody>
          <a:bodyPr>
            <a:normAutofit/>
          </a:bodyPr>
          <a:lstStyle/>
          <a:p>
            <a:pPr marL="514350" indent="-514350" eaLnBrk="1" hangingPunct="1">
              <a:lnSpc>
                <a:spcPct val="80000"/>
              </a:lnSpc>
              <a:buFont typeface="+mj-lt"/>
              <a:buAutoNum type="arabicPeriod"/>
            </a:pPr>
            <a:r>
              <a:rPr lang="fr-LU" sz="2400" dirty="0"/>
              <a:t>Allocution du Président</a:t>
            </a:r>
          </a:p>
          <a:p>
            <a:pPr marL="514350" indent="-514350" eaLnBrk="1" hangingPunct="1">
              <a:lnSpc>
                <a:spcPct val="80000"/>
              </a:lnSpc>
              <a:buFont typeface="+mj-lt"/>
              <a:buAutoNum type="arabicPeriod"/>
            </a:pPr>
            <a:r>
              <a:rPr lang="fr-LU" sz="2400" dirty="0"/>
              <a:t>Rapport des activités de l'exercice passé</a:t>
            </a:r>
          </a:p>
          <a:p>
            <a:pPr marL="514350" indent="-514350" eaLnBrk="1" hangingPunct="1">
              <a:lnSpc>
                <a:spcPct val="80000"/>
              </a:lnSpc>
              <a:buFont typeface="+mj-lt"/>
              <a:buAutoNum type="arabicPeriod"/>
            </a:pPr>
            <a:r>
              <a:rPr lang="fr-LU" sz="2400" b="1" dirty="0">
                <a:solidFill>
                  <a:schemeClr val="accent3"/>
                </a:solidFill>
              </a:rPr>
              <a:t>Bilan du Trésorier</a:t>
            </a:r>
          </a:p>
          <a:p>
            <a:pPr marL="514350" indent="-514350" eaLnBrk="1" hangingPunct="1">
              <a:lnSpc>
                <a:spcPct val="80000"/>
              </a:lnSpc>
              <a:buFont typeface="+mj-lt"/>
              <a:buAutoNum type="arabicPeriod"/>
            </a:pPr>
            <a:r>
              <a:rPr lang="fr-LU" sz="2400" dirty="0"/>
              <a:t>Rapport des Réviseurs de comptes</a:t>
            </a:r>
          </a:p>
          <a:p>
            <a:pPr marL="514350" indent="-514350" eaLnBrk="1" hangingPunct="1">
              <a:lnSpc>
                <a:spcPct val="80000"/>
              </a:lnSpc>
              <a:buFont typeface="+mj-lt"/>
              <a:buAutoNum type="arabicPeriod"/>
            </a:pPr>
            <a:r>
              <a:rPr lang="fr-LU" sz="2400" dirty="0"/>
              <a:t>Décharge du Conseil d'Administration</a:t>
            </a:r>
          </a:p>
          <a:p>
            <a:pPr marL="514350" indent="-514350" eaLnBrk="1" hangingPunct="1">
              <a:lnSpc>
                <a:spcPct val="80000"/>
              </a:lnSpc>
              <a:buFont typeface="+mj-lt"/>
              <a:buAutoNum type="arabicPeriod"/>
            </a:pPr>
            <a:r>
              <a:rPr lang="fr-LU" sz="2400" dirty="0"/>
              <a:t>Désignation des Réviseurs de comptes</a:t>
            </a:r>
          </a:p>
          <a:p>
            <a:pPr marL="514350" indent="-514350" eaLnBrk="1" hangingPunct="1">
              <a:lnSpc>
                <a:spcPct val="80000"/>
              </a:lnSpc>
              <a:buFont typeface="+mj-lt"/>
              <a:buAutoNum type="arabicPeriod"/>
            </a:pPr>
            <a:r>
              <a:rPr lang="fr-FR" sz="2400" dirty="0"/>
              <a:t>Présentation des nouveaux membres</a:t>
            </a:r>
          </a:p>
          <a:p>
            <a:pPr marL="514350" indent="-514350" eaLnBrk="1" hangingPunct="1">
              <a:lnSpc>
                <a:spcPct val="80000"/>
              </a:lnSpc>
              <a:buFont typeface="+mj-lt"/>
              <a:buAutoNum type="arabicPeriod"/>
            </a:pPr>
            <a:r>
              <a:rPr lang="fr-LU" sz="2400" dirty="0"/>
              <a:t>Composition du conseil d'Administration</a:t>
            </a:r>
          </a:p>
          <a:p>
            <a:pPr marL="514350" indent="-514350" eaLnBrk="1" hangingPunct="1">
              <a:lnSpc>
                <a:spcPct val="80000"/>
              </a:lnSpc>
              <a:buFont typeface="+mj-lt"/>
              <a:buAutoNum type="arabicPeriod"/>
            </a:pPr>
            <a:r>
              <a:rPr lang="fr-CH" sz="2400" dirty="0"/>
              <a:t>Divers</a:t>
            </a:r>
            <a:endParaRPr lang="en-US" sz="2400" dirty="0"/>
          </a:p>
        </p:txBody>
      </p:sp>
      <p:pic>
        <p:nvPicPr>
          <p:cNvPr id="2" name="Image 1">
            <a:extLst>
              <a:ext uri="{FF2B5EF4-FFF2-40B4-BE49-F238E27FC236}">
                <a16:creationId xmlns:a16="http://schemas.microsoft.com/office/drawing/2014/main" id="{118DF65F-C7AE-C4F9-33BF-B274CA6EE973}"/>
              </a:ext>
            </a:extLst>
          </p:cNvPr>
          <p:cNvPicPr>
            <a:picLocks noChangeAspect="1"/>
          </p:cNvPicPr>
          <p:nvPr/>
        </p:nvPicPr>
        <p:blipFill>
          <a:blip r:embed="rId3"/>
          <a:stretch>
            <a:fillRect/>
          </a:stretch>
        </p:blipFill>
        <p:spPr>
          <a:xfrm>
            <a:off x="8043018" y="161000"/>
            <a:ext cx="988760" cy="934885"/>
          </a:xfrm>
          <a:prstGeom prst="rect">
            <a:avLst/>
          </a:prstGeom>
        </p:spPr>
      </p:pic>
    </p:spTree>
    <p:extLst>
      <p:ext uri="{BB962C8B-B14F-4D97-AF65-F5344CB8AC3E}">
        <p14:creationId xmlns:p14="http://schemas.microsoft.com/office/powerpoint/2010/main" val="1719615637"/>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5" name="Rectangle 2054">
            <a:extLst>
              <a:ext uri="{FF2B5EF4-FFF2-40B4-BE49-F238E27FC236}">
                <a16:creationId xmlns:a16="http://schemas.microsoft.com/office/drawing/2014/main" id="{4A8FFEA1-1B69-4F42-B552-0CCF7259687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81"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GB"/>
          </a:p>
        </p:txBody>
      </p:sp>
      <p:sp>
        <p:nvSpPr>
          <p:cNvPr id="2057" name="Rectangle 2056">
            <a:extLst>
              <a:ext uri="{FF2B5EF4-FFF2-40B4-BE49-F238E27FC236}">
                <a16:creationId xmlns:a16="http://schemas.microsoft.com/office/drawing/2014/main" id="{AA3C9226-5EC8-460B-82D7-72AA994DF9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GB"/>
          </a:p>
        </p:txBody>
      </p:sp>
      <p:cxnSp>
        <p:nvCxnSpPr>
          <p:cNvPr id="2059" name="Straight Connector 2058">
            <a:extLst>
              <a:ext uri="{FF2B5EF4-FFF2-40B4-BE49-F238E27FC236}">
                <a16:creationId xmlns:a16="http://schemas.microsoft.com/office/drawing/2014/main" id="{62A90A9D-33DF-408E-BF4C-F82588935C9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905743"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useBgFill="1">
        <p:nvSpPr>
          <p:cNvPr id="2061" name="Rectangle 2060">
            <a:extLst>
              <a:ext uri="{FF2B5EF4-FFF2-40B4-BE49-F238E27FC236}">
                <a16:creationId xmlns:a16="http://schemas.microsoft.com/office/drawing/2014/main" id="{7D8A9447-DEFF-40A5-8673-B7A365C3F8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001">
            <a:schemeClr val="lt1"/>
          </a:fillRef>
          <a:effectRef idx="0">
            <a:schemeClr val="accent1"/>
          </a:effectRef>
          <a:fontRef idx="minor">
            <a:schemeClr val="lt1"/>
          </a:fontRef>
        </p:style>
        <p:txBody>
          <a:bodyPr rtlCol="0" anchor="ctr"/>
          <a:lstStyle/>
          <a:p>
            <a:pPr algn="ctr"/>
            <a:endParaRPr lang="en-US"/>
          </a:p>
        </p:txBody>
      </p:sp>
      <p:pic>
        <p:nvPicPr>
          <p:cNvPr id="2050" name="Picture 2">
            <a:extLst>
              <a:ext uri="{FF2B5EF4-FFF2-40B4-BE49-F238E27FC236}">
                <a16:creationId xmlns:a16="http://schemas.microsoft.com/office/drawing/2014/main" id="{5E5889C1-7326-A9F4-51FB-E1F9587C42A6}"/>
              </a:ext>
            </a:extLst>
          </p:cNvPr>
          <p:cNvPicPr>
            <a:picLocks noGrp="1" noChangeAspect="1" noChangeArrowheads="1"/>
          </p:cNvPicPr>
          <p:nvPr>
            <p:ph idx="1"/>
          </p:nvPr>
        </p:nvPicPr>
        <p:blipFill>
          <a:blip r:embed="rId3">
            <a:extLst>
              <a:ext uri="{28A0092B-C50C-407E-A947-70E740481C1C}">
                <a14:useLocalDpi xmlns:a14="http://schemas.microsoft.com/office/drawing/2010/main" val="0"/>
              </a:ext>
            </a:extLst>
          </a:blip>
          <a:stretch>
            <a:fillRect/>
          </a:stretch>
        </p:blipFill>
        <p:spPr bwMode="auto">
          <a:xfrm>
            <a:off x="457060" y="640080"/>
            <a:ext cx="5032130" cy="5385261"/>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63" name="Rectangle 2062">
            <a:extLst>
              <a:ext uri="{FF2B5EF4-FFF2-40B4-BE49-F238E27FC236}">
                <a16:creationId xmlns:a16="http://schemas.microsoft.com/office/drawing/2014/main" id="{290C21F9-FD6D-4457-B130-1A531F242B4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5710114" y="0"/>
            <a:ext cx="343855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GB"/>
          </a:p>
        </p:txBody>
      </p:sp>
      <p:sp>
        <p:nvSpPr>
          <p:cNvPr id="2" name="Titre 1">
            <a:extLst>
              <a:ext uri="{FF2B5EF4-FFF2-40B4-BE49-F238E27FC236}">
                <a16:creationId xmlns:a16="http://schemas.microsoft.com/office/drawing/2014/main" id="{CB5D284E-C36A-CA54-E71B-78251CDB35CE}"/>
              </a:ext>
            </a:extLst>
          </p:cNvPr>
          <p:cNvSpPr>
            <a:spLocks noGrp="1"/>
          </p:cNvSpPr>
          <p:nvPr>
            <p:ph type="title"/>
          </p:nvPr>
        </p:nvSpPr>
        <p:spPr>
          <a:xfrm>
            <a:off x="6072663" y="640080"/>
            <a:ext cx="2744435" cy="2926080"/>
          </a:xfrm>
        </p:spPr>
        <p:txBody>
          <a:bodyPr vert="horz" lIns="91440" tIns="45720" rIns="91440" bIns="45720" rtlCol="0" anchor="b">
            <a:normAutofit/>
          </a:bodyPr>
          <a:lstStyle/>
          <a:p>
            <a:r>
              <a:rPr lang="en-US" sz="3800" dirty="0" err="1">
                <a:solidFill>
                  <a:srgbClr val="FFFFFF"/>
                </a:solidFill>
              </a:rPr>
              <a:t>Bilan</a:t>
            </a:r>
            <a:r>
              <a:rPr lang="en-US" sz="3800" dirty="0">
                <a:solidFill>
                  <a:srgbClr val="FFFFFF"/>
                </a:solidFill>
              </a:rPr>
              <a:t> du </a:t>
            </a:r>
            <a:r>
              <a:rPr lang="en-US" sz="3800" dirty="0" err="1">
                <a:solidFill>
                  <a:srgbClr val="FFFFFF"/>
                </a:solidFill>
              </a:rPr>
              <a:t>Trésorier</a:t>
            </a:r>
            <a:br>
              <a:rPr lang="en-US" sz="3800" dirty="0">
                <a:solidFill>
                  <a:srgbClr val="FFFFFF"/>
                </a:solidFill>
              </a:rPr>
            </a:br>
            <a:endParaRPr lang="en-US" sz="3800" dirty="0">
              <a:solidFill>
                <a:srgbClr val="FFFFFF"/>
              </a:solidFill>
            </a:endParaRPr>
          </a:p>
        </p:txBody>
      </p:sp>
      <p:sp>
        <p:nvSpPr>
          <p:cNvPr id="2065" name="Rectangle 2064">
            <a:extLst>
              <a:ext uri="{FF2B5EF4-FFF2-40B4-BE49-F238E27FC236}">
                <a16:creationId xmlns:a16="http://schemas.microsoft.com/office/drawing/2014/main" id="{28F6EF4B-2F40-485B-9F36-084731486A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67679"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GB"/>
          </a:p>
        </p:txBody>
      </p:sp>
    </p:spTree>
    <p:extLst>
      <p:ext uri="{BB962C8B-B14F-4D97-AF65-F5344CB8AC3E}">
        <p14:creationId xmlns:p14="http://schemas.microsoft.com/office/powerpoint/2010/main" val="17196748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Rectangle 2"/>
          <p:cNvSpPr>
            <a:spLocks noGrp="1" noChangeArrowheads="1"/>
          </p:cNvSpPr>
          <p:nvPr>
            <p:ph type="title"/>
          </p:nvPr>
        </p:nvSpPr>
        <p:spPr/>
        <p:txBody>
          <a:bodyPr/>
          <a:lstStyle/>
          <a:p>
            <a:pPr eaLnBrk="1" hangingPunct="1"/>
            <a:r>
              <a:rPr lang="fr-LU"/>
              <a:t>Ordre du jour </a:t>
            </a:r>
            <a:endParaRPr lang="en-US"/>
          </a:p>
        </p:txBody>
      </p:sp>
      <p:sp>
        <p:nvSpPr>
          <p:cNvPr id="11267" name="Rectangle 3"/>
          <p:cNvSpPr>
            <a:spLocks noGrp="1" noChangeArrowheads="1"/>
          </p:cNvSpPr>
          <p:nvPr>
            <p:ph idx="1"/>
          </p:nvPr>
        </p:nvSpPr>
        <p:spPr>
          <a:xfrm>
            <a:off x="822960" y="1844824"/>
            <a:ext cx="7925753" cy="4281339"/>
          </a:xfrm>
        </p:spPr>
        <p:txBody>
          <a:bodyPr>
            <a:normAutofit/>
          </a:bodyPr>
          <a:lstStyle/>
          <a:p>
            <a:pPr marL="514350" indent="-514350" eaLnBrk="1" hangingPunct="1">
              <a:lnSpc>
                <a:spcPct val="80000"/>
              </a:lnSpc>
              <a:buFont typeface="+mj-lt"/>
              <a:buAutoNum type="arabicPeriod"/>
              <a:defRPr/>
            </a:pPr>
            <a:r>
              <a:rPr lang="fr-LU" sz="2400" dirty="0"/>
              <a:t>Allocution du Président</a:t>
            </a:r>
          </a:p>
          <a:p>
            <a:pPr marL="514350" indent="-514350" eaLnBrk="1" hangingPunct="1">
              <a:lnSpc>
                <a:spcPct val="80000"/>
              </a:lnSpc>
              <a:buFont typeface="+mj-lt"/>
              <a:buAutoNum type="arabicPeriod"/>
              <a:defRPr/>
            </a:pPr>
            <a:r>
              <a:rPr lang="fr-LU" sz="2400" dirty="0"/>
              <a:t>Rapport des activités de l'exercice passé</a:t>
            </a:r>
          </a:p>
          <a:p>
            <a:pPr marL="514350" indent="-514350" eaLnBrk="1" hangingPunct="1">
              <a:lnSpc>
                <a:spcPct val="80000"/>
              </a:lnSpc>
              <a:buFont typeface="+mj-lt"/>
              <a:buAutoNum type="arabicPeriod"/>
              <a:defRPr/>
            </a:pPr>
            <a:r>
              <a:rPr lang="fr-LU" sz="2400" dirty="0"/>
              <a:t>Bilan du Trésorier</a:t>
            </a:r>
          </a:p>
          <a:p>
            <a:pPr marL="514350" indent="-514350" eaLnBrk="1" hangingPunct="1">
              <a:lnSpc>
                <a:spcPct val="80000"/>
              </a:lnSpc>
              <a:buFont typeface="+mj-lt"/>
              <a:buAutoNum type="arabicPeriod"/>
              <a:defRPr/>
            </a:pPr>
            <a:r>
              <a:rPr lang="fr-LU" sz="2400" b="1" dirty="0">
                <a:solidFill>
                  <a:schemeClr val="accent3"/>
                </a:solidFill>
              </a:rPr>
              <a:t>Rapport des Réviseurs de comptes</a:t>
            </a:r>
          </a:p>
          <a:p>
            <a:pPr marL="514350" indent="-514350" eaLnBrk="1" hangingPunct="1">
              <a:lnSpc>
                <a:spcPct val="80000"/>
              </a:lnSpc>
              <a:buFont typeface="+mj-lt"/>
              <a:buAutoNum type="arabicPeriod"/>
              <a:defRPr/>
            </a:pPr>
            <a:r>
              <a:rPr lang="fr-LU" sz="2400" dirty="0"/>
              <a:t>Décharge du Conseil d'Administration</a:t>
            </a:r>
          </a:p>
          <a:p>
            <a:pPr marL="514350" indent="-514350" eaLnBrk="1" hangingPunct="1">
              <a:lnSpc>
                <a:spcPct val="80000"/>
              </a:lnSpc>
              <a:buFont typeface="+mj-lt"/>
              <a:buAutoNum type="arabicPeriod"/>
              <a:defRPr/>
            </a:pPr>
            <a:r>
              <a:rPr lang="fr-LU" sz="2400" dirty="0"/>
              <a:t>Désignation des Réviseurs de comptes</a:t>
            </a:r>
          </a:p>
          <a:p>
            <a:pPr marL="514350" indent="-514350" eaLnBrk="1" hangingPunct="1">
              <a:lnSpc>
                <a:spcPct val="80000"/>
              </a:lnSpc>
              <a:buFont typeface="+mj-lt"/>
              <a:buAutoNum type="arabicPeriod"/>
              <a:defRPr/>
            </a:pPr>
            <a:r>
              <a:rPr lang="fr-FR" sz="2400" dirty="0"/>
              <a:t>Présentation des nouveaux membres</a:t>
            </a:r>
          </a:p>
          <a:p>
            <a:pPr marL="514350" indent="-514350" eaLnBrk="1" hangingPunct="1">
              <a:lnSpc>
                <a:spcPct val="80000"/>
              </a:lnSpc>
              <a:buFont typeface="+mj-lt"/>
              <a:buAutoNum type="arabicPeriod"/>
            </a:pPr>
            <a:r>
              <a:rPr lang="fr-LU" sz="2400" dirty="0"/>
              <a:t>Composition du conseil d'Administration</a:t>
            </a:r>
          </a:p>
          <a:p>
            <a:pPr marL="514350" indent="-514350" eaLnBrk="1" hangingPunct="1">
              <a:lnSpc>
                <a:spcPct val="80000"/>
              </a:lnSpc>
              <a:buFont typeface="+mj-lt"/>
              <a:buAutoNum type="arabicPeriod"/>
              <a:defRPr/>
            </a:pPr>
            <a:r>
              <a:rPr lang="fr-CH" sz="2400" dirty="0"/>
              <a:t>Divers</a:t>
            </a:r>
            <a:endParaRPr lang="en-US" sz="2400" dirty="0"/>
          </a:p>
        </p:txBody>
      </p:sp>
      <p:pic>
        <p:nvPicPr>
          <p:cNvPr id="2" name="Image 1">
            <a:extLst>
              <a:ext uri="{FF2B5EF4-FFF2-40B4-BE49-F238E27FC236}">
                <a16:creationId xmlns:a16="http://schemas.microsoft.com/office/drawing/2014/main" id="{6ED6A410-543F-A472-BE12-18C2C5B664FC}"/>
              </a:ext>
            </a:extLst>
          </p:cNvPr>
          <p:cNvPicPr>
            <a:picLocks noChangeAspect="1"/>
          </p:cNvPicPr>
          <p:nvPr/>
        </p:nvPicPr>
        <p:blipFill>
          <a:blip r:embed="rId2"/>
          <a:stretch>
            <a:fillRect/>
          </a:stretch>
        </p:blipFill>
        <p:spPr>
          <a:xfrm>
            <a:off x="8043018" y="161000"/>
            <a:ext cx="988760" cy="934885"/>
          </a:xfrm>
          <a:prstGeom prst="rect">
            <a:avLst/>
          </a:prstGeom>
        </p:spPr>
      </p:pic>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2"/>
          <p:cNvSpPr>
            <a:spLocks noGrp="1" noChangeArrowheads="1"/>
          </p:cNvSpPr>
          <p:nvPr>
            <p:ph type="title"/>
          </p:nvPr>
        </p:nvSpPr>
        <p:spPr/>
        <p:txBody>
          <a:bodyPr/>
          <a:lstStyle/>
          <a:p>
            <a:pPr eaLnBrk="1" hangingPunct="1"/>
            <a:r>
              <a:rPr lang="fr-CH" sz="2800" dirty="0"/>
              <a:t>Rapport des Réviseurs de comptes</a:t>
            </a:r>
            <a:endParaRPr lang="en-US" sz="3500" dirty="0"/>
          </a:p>
        </p:txBody>
      </p:sp>
      <p:pic>
        <p:nvPicPr>
          <p:cNvPr id="4" name="Image 3">
            <a:extLst>
              <a:ext uri="{FF2B5EF4-FFF2-40B4-BE49-F238E27FC236}">
                <a16:creationId xmlns:a16="http://schemas.microsoft.com/office/drawing/2014/main" id="{A8294998-B06A-76F1-F51E-41D7A037564C}"/>
              </a:ext>
            </a:extLst>
          </p:cNvPr>
          <p:cNvPicPr>
            <a:picLocks noChangeAspect="1"/>
          </p:cNvPicPr>
          <p:nvPr/>
        </p:nvPicPr>
        <p:blipFill>
          <a:blip r:embed="rId3"/>
          <a:stretch>
            <a:fillRect/>
          </a:stretch>
        </p:blipFill>
        <p:spPr>
          <a:xfrm>
            <a:off x="323528" y="2060848"/>
            <a:ext cx="4392488" cy="4024447"/>
          </a:xfrm>
          <a:prstGeom prst="rect">
            <a:avLst/>
          </a:prstGeom>
        </p:spPr>
      </p:pic>
      <p:pic>
        <p:nvPicPr>
          <p:cNvPr id="6" name="Image 5">
            <a:extLst>
              <a:ext uri="{FF2B5EF4-FFF2-40B4-BE49-F238E27FC236}">
                <a16:creationId xmlns:a16="http://schemas.microsoft.com/office/drawing/2014/main" id="{E40A33B4-18B1-04C5-8E6B-F68058465257}"/>
              </a:ext>
            </a:extLst>
          </p:cNvPr>
          <p:cNvPicPr>
            <a:picLocks noChangeAspect="1"/>
          </p:cNvPicPr>
          <p:nvPr/>
        </p:nvPicPr>
        <p:blipFill>
          <a:blip r:embed="rId4"/>
          <a:stretch>
            <a:fillRect/>
          </a:stretch>
        </p:blipFill>
        <p:spPr>
          <a:xfrm>
            <a:off x="4540360" y="2060848"/>
            <a:ext cx="4390306" cy="4024447"/>
          </a:xfrm>
          <a:prstGeom prst="rect">
            <a:avLst/>
          </a:prstGeom>
        </p:spPr>
      </p:pic>
      <p:pic>
        <p:nvPicPr>
          <p:cNvPr id="7" name="Image 6">
            <a:extLst>
              <a:ext uri="{FF2B5EF4-FFF2-40B4-BE49-F238E27FC236}">
                <a16:creationId xmlns:a16="http://schemas.microsoft.com/office/drawing/2014/main" id="{C0319F4A-1938-5A14-F6F7-970DC6DFB744}"/>
              </a:ext>
            </a:extLst>
          </p:cNvPr>
          <p:cNvPicPr>
            <a:picLocks noChangeAspect="1"/>
          </p:cNvPicPr>
          <p:nvPr/>
        </p:nvPicPr>
        <p:blipFill>
          <a:blip r:embed="rId5"/>
          <a:stretch>
            <a:fillRect/>
          </a:stretch>
        </p:blipFill>
        <p:spPr>
          <a:xfrm>
            <a:off x="8043018" y="161000"/>
            <a:ext cx="988760" cy="934885"/>
          </a:xfrm>
          <a:prstGeom prst="rect">
            <a:avLst/>
          </a:prstGeom>
        </p:spPr>
      </p:pic>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Rectangle 2"/>
          <p:cNvSpPr>
            <a:spLocks noGrp="1" noChangeArrowheads="1"/>
          </p:cNvSpPr>
          <p:nvPr>
            <p:ph type="title"/>
          </p:nvPr>
        </p:nvSpPr>
        <p:spPr/>
        <p:txBody>
          <a:bodyPr/>
          <a:lstStyle/>
          <a:p>
            <a:pPr eaLnBrk="1" hangingPunct="1"/>
            <a:r>
              <a:rPr lang="fr-LU"/>
              <a:t>Ordre du jour </a:t>
            </a:r>
            <a:endParaRPr lang="en-US"/>
          </a:p>
        </p:txBody>
      </p:sp>
      <p:sp>
        <p:nvSpPr>
          <p:cNvPr id="12291" name="Rectangle 3"/>
          <p:cNvSpPr>
            <a:spLocks noGrp="1" noChangeArrowheads="1"/>
          </p:cNvSpPr>
          <p:nvPr>
            <p:ph idx="1"/>
          </p:nvPr>
        </p:nvSpPr>
        <p:spPr>
          <a:xfrm>
            <a:off x="822960" y="1844824"/>
            <a:ext cx="7925753" cy="4281339"/>
          </a:xfrm>
        </p:spPr>
        <p:txBody>
          <a:bodyPr>
            <a:normAutofit/>
          </a:bodyPr>
          <a:lstStyle/>
          <a:p>
            <a:pPr marL="514350" indent="-514350" eaLnBrk="1" hangingPunct="1">
              <a:lnSpc>
                <a:spcPct val="80000"/>
              </a:lnSpc>
              <a:buFont typeface="+mj-lt"/>
              <a:buAutoNum type="arabicPeriod"/>
              <a:defRPr/>
            </a:pPr>
            <a:r>
              <a:rPr lang="fr-LU" sz="2400" dirty="0"/>
              <a:t>Allocution du Président</a:t>
            </a:r>
          </a:p>
          <a:p>
            <a:pPr marL="514350" indent="-514350" eaLnBrk="1" hangingPunct="1">
              <a:lnSpc>
                <a:spcPct val="80000"/>
              </a:lnSpc>
              <a:buFont typeface="+mj-lt"/>
              <a:buAutoNum type="arabicPeriod"/>
              <a:defRPr/>
            </a:pPr>
            <a:r>
              <a:rPr lang="fr-LU" sz="2400" dirty="0"/>
              <a:t>Rapport des activités de l'exercice passé</a:t>
            </a:r>
          </a:p>
          <a:p>
            <a:pPr marL="514350" indent="-514350" eaLnBrk="1" hangingPunct="1">
              <a:lnSpc>
                <a:spcPct val="80000"/>
              </a:lnSpc>
              <a:buFont typeface="+mj-lt"/>
              <a:buAutoNum type="arabicPeriod"/>
              <a:defRPr/>
            </a:pPr>
            <a:r>
              <a:rPr lang="fr-LU" sz="2400" dirty="0"/>
              <a:t>Bilan du Trésorier</a:t>
            </a:r>
          </a:p>
          <a:p>
            <a:pPr marL="514350" indent="-514350" eaLnBrk="1" hangingPunct="1">
              <a:lnSpc>
                <a:spcPct val="80000"/>
              </a:lnSpc>
              <a:buFont typeface="+mj-lt"/>
              <a:buAutoNum type="arabicPeriod"/>
              <a:defRPr/>
            </a:pPr>
            <a:r>
              <a:rPr lang="fr-LU" sz="2400" dirty="0"/>
              <a:t>Rapport des Réviseurs de comptes</a:t>
            </a:r>
          </a:p>
          <a:p>
            <a:pPr marL="514350" indent="-514350" eaLnBrk="1" hangingPunct="1">
              <a:lnSpc>
                <a:spcPct val="80000"/>
              </a:lnSpc>
              <a:buFont typeface="+mj-lt"/>
              <a:buAutoNum type="arabicPeriod"/>
              <a:defRPr/>
            </a:pPr>
            <a:r>
              <a:rPr lang="fr-LU" sz="2400" b="1" dirty="0">
                <a:solidFill>
                  <a:schemeClr val="accent3"/>
                </a:solidFill>
              </a:rPr>
              <a:t>Décharge du Conseil d'Administration</a:t>
            </a:r>
          </a:p>
          <a:p>
            <a:pPr marL="514350" indent="-514350" eaLnBrk="1" hangingPunct="1">
              <a:lnSpc>
                <a:spcPct val="80000"/>
              </a:lnSpc>
              <a:buFont typeface="+mj-lt"/>
              <a:buAutoNum type="arabicPeriod"/>
              <a:defRPr/>
            </a:pPr>
            <a:r>
              <a:rPr lang="fr-LU" sz="2400" dirty="0"/>
              <a:t>Désignation des Réviseurs de comptes</a:t>
            </a:r>
          </a:p>
          <a:p>
            <a:pPr marL="514350" indent="-514350" eaLnBrk="1" hangingPunct="1">
              <a:lnSpc>
                <a:spcPct val="80000"/>
              </a:lnSpc>
              <a:buFont typeface="+mj-lt"/>
              <a:buAutoNum type="arabicPeriod"/>
              <a:defRPr/>
            </a:pPr>
            <a:r>
              <a:rPr lang="fr-FR" sz="2400" dirty="0"/>
              <a:t>Présentation des nouveaux membres</a:t>
            </a:r>
          </a:p>
          <a:p>
            <a:pPr marL="514350" indent="-514350" eaLnBrk="1" hangingPunct="1">
              <a:lnSpc>
                <a:spcPct val="80000"/>
              </a:lnSpc>
              <a:buFont typeface="+mj-lt"/>
              <a:buAutoNum type="arabicPeriod"/>
              <a:defRPr/>
            </a:pPr>
            <a:r>
              <a:rPr lang="fr-LU" sz="2400" dirty="0"/>
              <a:t>Composition du conseil d'Administration</a:t>
            </a:r>
          </a:p>
          <a:p>
            <a:pPr marL="514350" indent="-514350" eaLnBrk="1" hangingPunct="1">
              <a:lnSpc>
                <a:spcPct val="80000"/>
              </a:lnSpc>
              <a:buFont typeface="+mj-lt"/>
              <a:buAutoNum type="arabicPeriod"/>
              <a:defRPr/>
            </a:pPr>
            <a:r>
              <a:rPr lang="fr-CH" sz="2400" dirty="0"/>
              <a:t>Divers</a:t>
            </a:r>
            <a:endParaRPr lang="en-US" sz="2400" dirty="0"/>
          </a:p>
        </p:txBody>
      </p:sp>
      <p:pic>
        <p:nvPicPr>
          <p:cNvPr id="2" name="Image 1">
            <a:extLst>
              <a:ext uri="{FF2B5EF4-FFF2-40B4-BE49-F238E27FC236}">
                <a16:creationId xmlns:a16="http://schemas.microsoft.com/office/drawing/2014/main" id="{D0894667-5423-7349-202A-EFB92C51A365}"/>
              </a:ext>
            </a:extLst>
          </p:cNvPr>
          <p:cNvPicPr>
            <a:picLocks noChangeAspect="1"/>
          </p:cNvPicPr>
          <p:nvPr/>
        </p:nvPicPr>
        <p:blipFill>
          <a:blip r:embed="rId2"/>
          <a:stretch>
            <a:fillRect/>
          </a:stretch>
        </p:blipFill>
        <p:spPr>
          <a:xfrm>
            <a:off x="8043018" y="161000"/>
            <a:ext cx="988760" cy="934885"/>
          </a:xfrm>
          <a:prstGeom prst="rect">
            <a:avLst/>
          </a:prstGeom>
        </p:spPr>
      </p:pic>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Rectangle 2"/>
          <p:cNvSpPr>
            <a:spLocks noGrp="1" noChangeArrowheads="1"/>
          </p:cNvSpPr>
          <p:nvPr>
            <p:ph type="title"/>
          </p:nvPr>
        </p:nvSpPr>
        <p:spPr/>
        <p:txBody>
          <a:bodyPr/>
          <a:lstStyle/>
          <a:p>
            <a:pPr eaLnBrk="1" hangingPunct="1"/>
            <a:r>
              <a:rPr lang="fr-LU"/>
              <a:t>Ordre du jour </a:t>
            </a:r>
            <a:endParaRPr lang="en-US"/>
          </a:p>
        </p:txBody>
      </p:sp>
      <p:sp>
        <p:nvSpPr>
          <p:cNvPr id="13315" name="Rectangle 3"/>
          <p:cNvSpPr>
            <a:spLocks noGrp="1" noChangeArrowheads="1"/>
          </p:cNvSpPr>
          <p:nvPr>
            <p:ph idx="1"/>
          </p:nvPr>
        </p:nvSpPr>
        <p:spPr>
          <a:xfrm>
            <a:off x="822960" y="1844824"/>
            <a:ext cx="7925753" cy="4281339"/>
          </a:xfrm>
        </p:spPr>
        <p:txBody>
          <a:bodyPr>
            <a:normAutofit/>
          </a:bodyPr>
          <a:lstStyle/>
          <a:p>
            <a:pPr marL="514350" indent="-514350" eaLnBrk="1" hangingPunct="1">
              <a:lnSpc>
                <a:spcPct val="80000"/>
              </a:lnSpc>
              <a:buFont typeface="Arial" charset="0"/>
              <a:buAutoNum type="arabicPeriod"/>
            </a:pPr>
            <a:r>
              <a:rPr lang="fr-LU" sz="2400" dirty="0"/>
              <a:t>Allocution du Président</a:t>
            </a:r>
          </a:p>
          <a:p>
            <a:pPr marL="514350" indent="-514350" eaLnBrk="1" hangingPunct="1">
              <a:lnSpc>
                <a:spcPct val="80000"/>
              </a:lnSpc>
              <a:buFont typeface="Arial" charset="0"/>
              <a:buAutoNum type="arabicPeriod"/>
            </a:pPr>
            <a:r>
              <a:rPr lang="fr-LU" sz="2400" dirty="0"/>
              <a:t>Rapport des activités de l'exercice passé</a:t>
            </a:r>
          </a:p>
          <a:p>
            <a:pPr marL="514350" indent="-514350" eaLnBrk="1" hangingPunct="1">
              <a:lnSpc>
                <a:spcPct val="80000"/>
              </a:lnSpc>
              <a:buFont typeface="Arial" charset="0"/>
              <a:buAutoNum type="arabicPeriod"/>
            </a:pPr>
            <a:r>
              <a:rPr lang="fr-LU" sz="2400" dirty="0"/>
              <a:t>Bilan du Trésorier</a:t>
            </a:r>
          </a:p>
          <a:p>
            <a:pPr marL="514350" indent="-514350" eaLnBrk="1" hangingPunct="1">
              <a:lnSpc>
                <a:spcPct val="80000"/>
              </a:lnSpc>
              <a:buFont typeface="Arial" charset="0"/>
              <a:buAutoNum type="arabicPeriod"/>
            </a:pPr>
            <a:r>
              <a:rPr lang="fr-LU" sz="2400" dirty="0"/>
              <a:t>Rapport des Réviseurs de comptes</a:t>
            </a:r>
          </a:p>
          <a:p>
            <a:pPr marL="514350" indent="-514350" eaLnBrk="1" hangingPunct="1">
              <a:lnSpc>
                <a:spcPct val="80000"/>
              </a:lnSpc>
              <a:buFont typeface="Arial" charset="0"/>
              <a:buAutoNum type="arabicPeriod"/>
            </a:pPr>
            <a:r>
              <a:rPr lang="fr-LU" sz="2400" dirty="0"/>
              <a:t>Décharge du Conseil d'Administration</a:t>
            </a:r>
          </a:p>
          <a:p>
            <a:pPr marL="514350" indent="-514350" eaLnBrk="1" hangingPunct="1">
              <a:lnSpc>
                <a:spcPct val="80000"/>
              </a:lnSpc>
              <a:buFont typeface="Arial" charset="0"/>
              <a:buAutoNum type="arabicPeriod"/>
            </a:pPr>
            <a:r>
              <a:rPr lang="fr-LU" sz="2400" b="1" dirty="0">
                <a:solidFill>
                  <a:schemeClr val="accent3"/>
                </a:solidFill>
              </a:rPr>
              <a:t>Désignation des Réviseurs de comptes</a:t>
            </a:r>
          </a:p>
          <a:p>
            <a:pPr marL="514350" indent="-514350" eaLnBrk="1" hangingPunct="1">
              <a:lnSpc>
                <a:spcPct val="80000"/>
              </a:lnSpc>
              <a:buFont typeface="Arial" charset="0"/>
              <a:buAutoNum type="arabicPeriod"/>
            </a:pPr>
            <a:r>
              <a:rPr lang="fr-FR" sz="2400" dirty="0"/>
              <a:t>Présentation des nouveaux membres</a:t>
            </a:r>
          </a:p>
          <a:p>
            <a:pPr marL="514350" indent="-514350" eaLnBrk="1" hangingPunct="1">
              <a:lnSpc>
                <a:spcPct val="80000"/>
              </a:lnSpc>
              <a:buFont typeface="Arial" charset="0"/>
              <a:buAutoNum type="arabicPeriod"/>
            </a:pPr>
            <a:r>
              <a:rPr lang="fr-LU" sz="2400" dirty="0"/>
              <a:t>Composition du conseil d'Administration</a:t>
            </a:r>
          </a:p>
          <a:p>
            <a:pPr marL="514350" indent="-514350" eaLnBrk="1" hangingPunct="1">
              <a:lnSpc>
                <a:spcPct val="80000"/>
              </a:lnSpc>
              <a:buFont typeface="Arial" charset="0"/>
              <a:buAutoNum type="arabicPeriod"/>
            </a:pPr>
            <a:r>
              <a:rPr lang="fr-CH" sz="2400" dirty="0"/>
              <a:t>Divers</a:t>
            </a:r>
            <a:endParaRPr lang="en-US" sz="2400" dirty="0"/>
          </a:p>
        </p:txBody>
      </p:sp>
      <p:pic>
        <p:nvPicPr>
          <p:cNvPr id="2" name="Image 1">
            <a:extLst>
              <a:ext uri="{FF2B5EF4-FFF2-40B4-BE49-F238E27FC236}">
                <a16:creationId xmlns:a16="http://schemas.microsoft.com/office/drawing/2014/main" id="{C0359FCC-3A78-E5B1-6778-1D9930389B0B}"/>
              </a:ext>
            </a:extLst>
          </p:cNvPr>
          <p:cNvPicPr>
            <a:picLocks noChangeAspect="1"/>
          </p:cNvPicPr>
          <p:nvPr/>
        </p:nvPicPr>
        <p:blipFill>
          <a:blip r:embed="rId2"/>
          <a:stretch>
            <a:fillRect/>
          </a:stretch>
        </p:blipFill>
        <p:spPr>
          <a:xfrm>
            <a:off x="8043018" y="161000"/>
            <a:ext cx="988760" cy="934885"/>
          </a:xfrm>
          <a:prstGeom prst="rect">
            <a:avLst/>
          </a:prstGeom>
        </p:spPr>
      </p:pic>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8136" name="Rectangle 48135">
            <a:extLst>
              <a:ext uri="{FF2B5EF4-FFF2-40B4-BE49-F238E27FC236}">
                <a16:creationId xmlns:a16="http://schemas.microsoft.com/office/drawing/2014/main" id="{9F5E263C-FB7E-4A3E-AD04-5140CD3D1D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39736"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48138" name="Rectangle 48137">
            <a:extLst>
              <a:ext uri="{FF2B5EF4-FFF2-40B4-BE49-F238E27FC236}">
                <a16:creationId xmlns:a16="http://schemas.microsoft.com/office/drawing/2014/main" id="{9E65ED8C-90F7-4EB0-ACCB-64AEF411E8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GB"/>
          </a:p>
        </p:txBody>
      </p:sp>
      <p:sp>
        <p:nvSpPr>
          <p:cNvPr id="48129" name="Rectangle 2"/>
          <p:cNvSpPr>
            <a:spLocks noGrp="1" noChangeArrowheads="1"/>
          </p:cNvSpPr>
          <p:nvPr>
            <p:ph type="title"/>
          </p:nvPr>
        </p:nvSpPr>
        <p:spPr>
          <a:xfrm>
            <a:off x="369277" y="516835"/>
            <a:ext cx="2313633" cy="5772840"/>
          </a:xfrm>
        </p:spPr>
        <p:txBody>
          <a:bodyPr anchor="ctr">
            <a:normAutofit/>
          </a:bodyPr>
          <a:lstStyle/>
          <a:p>
            <a:pPr eaLnBrk="1" hangingPunct="1"/>
            <a:r>
              <a:rPr lang="fr-CH" sz="3100">
                <a:solidFill>
                  <a:srgbClr val="FFFFFF"/>
                </a:solidFill>
              </a:rPr>
              <a:t>Désignation des Réviseurs de comptes pour l'exercice 2023-2024</a:t>
            </a:r>
            <a:endParaRPr lang="en-US" sz="3100">
              <a:solidFill>
                <a:srgbClr val="FFFFFF"/>
              </a:solidFill>
            </a:endParaRPr>
          </a:p>
        </p:txBody>
      </p:sp>
      <p:sp>
        <p:nvSpPr>
          <p:cNvPr id="48140" name="Rectangle 48139">
            <a:extLst>
              <a:ext uri="{FF2B5EF4-FFF2-40B4-BE49-F238E27FC236}">
                <a16:creationId xmlns:a16="http://schemas.microsoft.com/office/drawing/2014/main" id="{6604E3BF-88F7-4D19-BEC9-8486966EA4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GB"/>
          </a:p>
        </p:txBody>
      </p:sp>
      <p:graphicFrame>
        <p:nvGraphicFramePr>
          <p:cNvPr id="48132" name="Rectangle 3">
            <a:extLst>
              <a:ext uri="{FF2B5EF4-FFF2-40B4-BE49-F238E27FC236}">
                <a16:creationId xmlns:a16="http://schemas.microsoft.com/office/drawing/2014/main" id="{F87701EF-E557-4317-3BF8-C366441E36D7}"/>
              </a:ext>
            </a:extLst>
          </p:cNvPr>
          <p:cNvGraphicFramePr>
            <a:graphicFrameLocks noGrp="1"/>
          </p:cNvGraphicFramePr>
          <p:nvPr>
            <p:ph idx="1"/>
            <p:extLst>
              <p:ext uri="{D42A27DB-BD31-4B8C-83A1-F6EECF244321}">
                <p14:modId xmlns:p14="http://schemas.microsoft.com/office/powerpoint/2010/main" val="20113776"/>
              </p:ext>
            </p:extLst>
          </p:nvPr>
        </p:nvGraphicFramePr>
        <p:xfrm>
          <a:off x="3556397" y="639763"/>
          <a:ext cx="5098256" cy="564991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Rectangle 2"/>
          <p:cNvSpPr>
            <a:spLocks noGrp="1" noChangeArrowheads="1"/>
          </p:cNvSpPr>
          <p:nvPr>
            <p:ph type="title"/>
          </p:nvPr>
        </p:nvSpPr>
        <p:spPr/>
        <p:txBody>
          <a:bodyPr/>
          <a:lstStyle/>
          <a:p>
            <a:pPr eaLnBrk="1" hangingPunct="1"/>
            <a:r>
              <a:rPr lang="fr-LU"/>
              <a:t>Ordre du jour </a:t>
            </a:r>
            <a:endParaRPr lang="en-US"/>
          </a:p>
        </p:txBody>
      </p:sp>
      <p:sp>
        <p:nvSpPr>
          <p:cNvPr id="14339" name="Rectangle 3"/>
          <p:cNvSpPr>
            <a:spLocks noGrp="1" noChangeArrowheads="1"/>
          </p:cNvSpPr>
          <p:nvPr>
            <p:ph idx="1"/>
          </p:nvPr>
        </p:nvSpPr>
        <p:spPr>
          <a:xfrm>
            <a:off x="822960" y="1844824"/>
            <a:ext cx="7925753" cy="4281339"/>
          </a:xfrm>
        </p:spPr>
        <p:txBody>
          <a:bodyPr>
            <a:normAutofit/>
          </a:bodyPr>
          <a:lstStyle/>
          <a:p>
            <a:pPr marL="514350" indent="-514350" eaLnBrk="1" hangingPunct="1">
              <a:lnSpc>
                <a:spcPct val="80000"/>
              </a:lnSpc>
              <a:buFont typeface="+mj-lt"/>
              <a:buAutoNum type="arabicPeriod"/>
              <a:defRPr/>
            </a:pPr>
            <a:r>
              <a:rPr lang="fr-LU" sz="2400" dirty="0"/>
              <a:t>Allocution du Président</a:t>
            </a:r>
          </a:p>
          <a:p>
            <a:pPr marL="514350" indent="-514350" eaLnBrk="1" hangingPunct="1">
              <a:lnSpc>
                <a:spcPct val="80000"/>
              </a:lnSpc>
              <a:buFont typeface="+mj-lt"/>
              <a:buAutoNum type="arabicPeriod"/>
              <a:defRPr/>
            </a:pPr>
            <a:r>
              <a:rPr lang="fr-LU" sz="2400" dirty="0"/>
              <a:t>Rapport des activités de l'exercice passé</a:t>
            </a:r>
          </a:p>
          <a:p>
            <a:pPr marL="514350" indent="-514350" eaLnBrk="1" hangingPunct="1">
              <a:lnSpc>
                <a:spcPct val="80000"/>
              </a:lnSpc>
              <a:buFont typeface="+mj-lt"/>
              <a:buAutoNum type="arabicPeriod"/>
              <a:defRPr/>
            </a:pPr>
            <a:r>
              <a:rPr lang="fr-LU" sz="2400" dirty="0"/>
              <a:t>Bilan du Trésorier</a:t>
            </a:r>
          </a:p>
          <a:p>
            <a:pPr marL="514350" indent="-514350" eaLnBrk="1" hangingPunct="1">
              <a:lnSpc>
                <a:spcPct val="80000"/>
              </a:lnSpc>
              <a:buFont typeface="+mj-lt"/>
              <a:buAutoNum type="arabicPeriod"/>
              <a:defRPr/>
            </a:pPr>
            <a:r>
              <a:rPr lang="fr-LU" sz="2400" dirty="0"/>
              <a:t>Rapport des Réviseurs de comptes</a:t>
            </a:r>
          </a:p>
          <a:p>
            <a:pPr marL="514350" indent="-514350" eaLnBrk="1" hangingPunct="1">
              <a:lnSpc>
                <a:spcPct val="80000"/>
              </a:lnSpc>
              <a:buFont typeface="+mj-lt"/>
              <a:buAutoNum type="arabicPeriod"/>
              <a:defRPr/>
            </a:pPr>
            <a:r>
              <a:rPr lang="fr-LU" sz="2400" dirty="0"/>
              <a:t>Décharge du Conseil d'Administration</a:t>
            </a:r>
          </a:p>
          <a:p>
            <a:pPr marL="514350" indent="-514350" eaLnBrk="1" hangingPunct="1">
              <a:lnSpc>
                <a:spcPct val="80000"/>
              </a:lnSpc>
              <a:buFont typeface="+mj-lt"/>
              <a:buAutoNum type="arabicPeriod"/>
              <a:defRPr/>
            </a:pPr>
            <a:r>
              <a:rPr lang="fr-LU" sz="2400" dirty="0"/>
              <a:t>Désignation des Réviseurs de comptes</a:t>
            </a:r>
          </a:p>
          <a:p>
            <a:pPr marL="514350" indent="-514350" eaLnBrk="1" hangingPunct="1">
              <a:lnSpc>
                <a:spcPct val="80000"/>
              </a:lnSpc>
              <a:buFont typeface="+mj-lt"/>
              <a:buAutoNum type="arabicPeriod"/>
              <a:defRPr/>
            </a:pPr>
            <a:r>
              <a:rPr lang="fr-FR" sz="2400" b="1" dirty="0">
                <a:solidFill>
                  <a:schemeClr val="accent3"/>
                </a:solidFill>
              </a:rPr>
              <a:t>Présentation des nouveaux membres</a:t>
            </a:r>
          </a:p>
          <a:p>
            <a:pPr marL="514350" indent="-514350" eaLnBrk="1" hangingPunct="1">
              <a:lnSpc>
                <a:spcPct val="80000"/>
              </a:lnSpc>
              <a:buFont typeface="+mj-lt"/>
              <a:buAutoNum type="arabicPeriod"/>
              <a:defRPr/>
            </a:pPr>
            <a:r>
              <a:rPr lang="fr-LU" sz="2400" dirty="0"/>
              <a:t>Composition du conseil d'Administration</a:t>
            </a:r>
          </a:p>
          <a:p>
            <a:pPr marL="514350" indent="-514350" eaLnBrk="1" hangingPunct="1">
              <a:lnSpc>
                <a:spcPct val="80000"/>
              </a:lnSpc>
              <a:buFont typeface="+mj-lt"/>
              <a:buAutoNum type="arabicPeriod"/>
              <a:defRPr/>
            </a:pPr>
            <a:r>
              <a:rPr lang="fr-CH" sz="2400" dirty="0"/>
              <a:t>Divers</a:t>
            </a:r>
            <a:endParaRPr lang="en-US" sz="2400" dirty="0"/>
          </a:p>
        </p:txBody>
      </p:sp>
      <p:pic>
        <p:nvPicPr>
          <p:cNvPr id="2" name="Image 1">
            <a:extLst>
              <a:ext uri="{FF2B5EF4-FFF2-40B4-BE49-F238E27FC236}">
                <a16:creationId xmlns:a16="http://schemas.microsoft.com/office/drawing/2014/main" id="{4508A932-EC5F-DA5F-3A2B-27DC4C583020}"/>
              </a:ext>
            </a:extLst>
          </p:cNvPr>
          <p:cNvPicPr>
            <a:picLocks noChangeAspect="1"/>
          </p:cNvPicPr>
          <p:nvPr/>
        </p:nvPicPr>
        <p:blipFill>
          <a:blip r:embed="rId2"/>
          <a:stretch>
            <a:fillRect/>
          </a:stretch>
        </p:blipFill>
        <p:spPr>
          <a:xfrm>
            <a:off x="8043018" y="161000"/>
            <a:ext cx="988760" cy="934885"/>
          </a:xfrm>
          <a:prstGeom prst="rect">
            <a:avLst/>
          </a:prstGeom>
        </p:spPr>
      </p:pic>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827584" y="980728"/>
            <a:ext cx="7543800" cy="724942"/>
          </a:xfrm>
        </p:spPr>
        <p:txBody>
          <a:bodyPr>
            <a:normAutofit/>
          </a:bodyPr>
          <a:lstStyle/>
          <a:p>
            <a:pPr eaLnBrk="1" hangingPunct="1"/>
            <a:r>
              <a:rPr lang="fr-CH" dirty="0"/>
              <a:t>Programme</a:t>
            </a:r>
            <a:endParaRPr lang="en-US" i="1" dirty="0"/>
          </a:p>
        </p:txBody>
      </p:sp>
      <p:sp>
        <p:nvSpPr>
          <p:cNvPr id="95235" name="Rectangle 3"/>
          <p:cNvSpPr>
            <a:spLocks noGrp="1" noChangeArrowheads="1"/>
          </p:cNvSpPr>
          <p:nvPr>
            <p:ph idx="1"/>
          </p:nvPr>
        </p:nvSpPr>
        <p:spPr>
          <a:xfrm>
            <a:off x="827584" y="1767954"/>
            <a:ext cx="8208912" cy="4397350"/>
          </a:xfrm>
        </p:spPr>
        <p:txBody>
          <a:bodyPr>
            <a:normAutofit/>
          </a:bodyPr>
          <a:lstStyle/>
          <a:p>
            <a:pPr algn="l"/>
            <a:r>
              <a:rPr lang="fr-CH" b="0" i="0" u="none" strike="noStrike" baseline="0" dirty="0">
                <a:solidFill>
                  <a:srgbClr val="000000"/>
                </a:solidFill>
              </a:rPr>
              <a:t>8:45 	</a:t>
            </a:r>
            <a:r>
              <a:rPr lang="fr-CH" b="1" i="0" u="none" strike="noStrike" baseline="0" dirty="0">
                <a:solidFill>
                  <a:srgbClr val="000000"/>
                </a:solidFill>
                <a:cs typeface="Calibri" panose="020F0502020204030204" pitchFamily="34" charset="0"/>
              </a:rPr>
              <a:t>Assemblée Générale Ordinaire </a:t>
            </a:r>
            <a:r>
              <a:rPr lang="fr-CH" b="0" i="0" u="none" strike="noStrike" baseline="0" dirty="0">
                <a:solidFill>
                  <a:srgbClr val="000000"/>
                </a:solidFill>
                <a:cs typeface="Calibri" panose="020F0502020204030204" pitchFamily="34" charset="0"/>
              </a:rPr>
              <a:t>de l'ALSAT</a:t>
            </a:r>
          </a:p>
          <a:p>
            <a:pPr algn="l"/>
            <a:r>
              <a:rPr lang="fr-CH" b="0" i="0" u="none" strike="noStrike" baseline="0" dirty="0">
                <a:solidFill>
                  <a:srgbClr val="000000"/>
                </a:solidFill>
                <a:latin typeface="Calibri" panose="020F0502020204030204" pitchFamily="34" charset="0"/>
                <a:cs typeface="Calibri" panose="020F0502020204030204" pitchFamily="34" charset="0"/>
              </a:rPr>
              <a:t>10:00 	</a:t>
            </a:r>
            <a:r>
              <a:rPr lang="fr-CH" b="1" i="0" u="none" strike="noStrike" baseline="0" dirty="0">
                <a:solidFill>
                  <a:srgbClr val="000000"/>
                </a:solidFill>
                <a:latin typeface="Calibri" panose="020F0502020204030204" pitchFamily="34" charset="0"/>
                <a:cs typeface="Calibri" panose="020F0502020204030204" pitchFamily="34" charset="0"/>
              </a:rPr>
              <a:t>L'intelligence artificielle au service de la médecine </a:t>
            </a:r>
            <a:r>
              <a:rPr lang="fr-CH" b="0" i="0" u="none" strike="noStrike" baseline="0" dirty="0">
                <a:solidFill>
                  <a:srgbClr val="000000"/>
                </a:solidFill>
                <a:latin typeface="Calibri" panose="020F0502020204030204" pitchFamily="34" charset="0"/>
                <a:cs typeface="Calibri" panose="020F0502020204030204" pitchFamily="34" charset="0"/>
              </a:rPr>
              <a:t>: 	Révolution ou 	évolution ? </a:t>
            </a:r>
            <a:r>
              <a:rPr lang="fr-CH" sz="1800" b="0" i="1" u="none" strike="noStrike" baseline="0" dirty="0">
                <a:solidFill>
                  <a:srgbClr val="000000"/>
                </a:solidFill>
                <a:latin typeface="Calibri" panose="020F0502020204030204" pitchFamily="34" charset="0"/>
                <a:cs typeface="Calibri" panose="020F0502020204030204" pitchFamily="34" charset="0"/>
              </a:rPr>
              <a:t>Dr. Serge </a:t>
            </a:r>
            <a:r>
              <a:rPr lang="fr-CH" sz="1800" b="0" i="1" u="none" strike="noStrike" baseline="0" dirty="0" err="1">
                <a:solidFill>
                  <a:srgbClr val="000000"/>
                </a:solidFill>
                <a:latin typeface="Calibri" panose="020F0502020204030204" pitchFamily="34" charset="0"/>
                <a:cs typeface="Calibri" panose="020F0502020204030204" pitchFamily="34" charset="0"/>
              </a:rPr>
              <a:t>Linckels</a:t>
            </a:r>
            <a:endParaRPr lang="fr-CH" b="0" i="1" u="none" strike="noStrike" baseline="0" dirty="0">
              <a:solidFill>
                <a:srgbClr val="000000"/>
              </a:solidFill>
              <a:latin typeface="Calibri" panose="020F0502020204030204" pitchFamily="34" charset="0"/>
              <a:cs typeface="Calibri" panose="020F0502020204030204" pitchFamily="34" charset="0"/>
            </a:endParaRPr>
          </a:p>
          <a:p>
            <a:pPr algn="l"/>
            <a:r>
              <a:rPr lang="fr-CH" b="0" i="0" u="none" strike="noStrike" baseline="0" dirty="0">
                <a:solidFill>
                  <a:srgbClr val="000000"/>
                </a:solidFill>
                <a:latin typeface="Calibri" panose="020F0502020204030204" pitchFamily="34" charset="0"/>
                <a:cs typeface="Calibri" panose="020F0502020204030204" pitchFamily="34" charset="0"/>
              </a:rPr>
              <a:t>11:00 	</a:t>
            </a:r>
            <a:r>
              <a:rPr lang="fr-CH" b="1" i="0" u="none" strike="noStrike" baseline="0" dirty="0" err="1">
                <a:solidFill>
                  <a:srgbClr val="000000"/>
                </a:solidFill>
                <a:latin typeface="Calibri" panose="020F0502020204030204" pitchFamily="34" charset="0"/>
                <a:cs typeface="Calibri" panose="020F0502020204030204" pitchFamily="34" charset="0"/>
              </a:rPr>
              <a:t>Balanced</a:t>
            </a:r>
            <a:r>
              <a:rPr lang="fr-CH" b="1" i="0" u="none" strike="noStrike" baseline="0" dirty="0">
                <a:solidFill>
                  <a:srgbClr val="000000"/>
                </a:solidFill>
                <a:latin typeface="Calibri" panose="020F0502020204030204" pitchFamily="34" charset="0"/>
                <a:cs typeface="Calibri" panose="020F0502020204030204" pitchFamily="34" charset="0"/>
              </a:rPr>
              <a:t> Diet for a </a:t>
            </a:r>
            <a:r>
              <a:rPr lang="fr-CH" b="1" i="0" u="none" strike="noStrike" baseline="0" dirty="0" err="1">
                <a:solidFill>
                  <a:srgbClr val="000000"/>
                </a:solidFill>
                <a:latin typeface="Calibri" panose="020F0502020204030204" pitchFamily="34" charset="0"/>
                <a:cs typeface="Calibri" panose="020F0502020204030204" pitchFamily="34" charset="0"/>
              </a:rPr>
              <a:t>Disease</a:t>
            </a:r>
            <a:r>
              <a:rPr lang="fr-CH" b="1" i="0" u="none" strike="noStrike" baseline="0" dirty="0">
                <a:solidFill>
                  <a:srgbClr val="000000"/>
                </a:solidFill>
                <a:latin typeface="Calibri" panose="020F0502020204030204" pitchFamily="34" charset="0"/>
                <a:cs typeface="Calibri" panose="020F0502020204030204" pitchFamily="34" charset="0"/>
              </a:rPr>
              <a:t>-Free Life </a:t>
            </a:r>
            <a:r>
              <a:rPr lang="fr-CH" b="0" i="0" u="none" strike="noStrike" baseline="0" dirty="0">
                <a:solidFill>
                  <a:srgbClr val="000000"/>
                </a:solidFill>
                <a:latin typeface="Calibri" panose="020F0502020204030204" pitchFamily="34" charset="0"/>
                <a:cs typeface="Calibri" panose="020F0502020204030204" pitchFamily="34" charset="0"/>
              </a:rPr>
              <a:t>– How to </a:t>
            </a:r>
            <a:r>
              <a:rPr lang="fr-CH" b="0" i="0" u="none" strike="noStrike" baseline="0" dirty="0" err="1">
                <a:solidFill>
                  <a:srgbClr val="000000"/>
                </a:solidFill>
                <a:latin typeface="Calibri" panose="020F0502020204030204" pitchFamily="34" charset="0"/>
                <a:cs typeface="Calibri" panose="020F0502020204030204" pitchFamily="34" charset="0"/>
              </a:rPr>
              <a:t>Eat</a:t>
            </a:r>
            <a:r>
              <a:rPr lang="fr-CH" b="0" i="0" u="none" strike="noStrike" baseline="0" dirty="0">
                <a:solidFill>
                  <a:srgbClr val="000000"/>
                </a:solidFill>
                <a:latin typeface="Calibri" panose="020F0502020204030204" pitchFamily="34" charset="0"/>
                <a:cs typeface="Calibri" panose="020F0502020204030204" pitchFamily="34" charset="0"/>
              </a:rPr>
              <a:t> </a:t>
            </a:r>
            <a:r>
              <a:rPr lang="fr-CH" b="0" i="0" u="none" strike="noStrike" baseline="0" dirty="0" err="1">
                <a:solidFill>
                  <a:srgbClr val="000000"/>
                </a:solidFill>
                <a:latin typeface="Calibri" panose="020F0502020204030204" pitchFamily="34" charset="0"/>
                <a:cs typeface="Calibri" panose="020F0502020204030204" pitchFamily="34" charset="0"/>
              </a:rPr>
              <a:t>Healthy</a:t>
            </a:r>
            <a:r>
              <a:rPr lang="fr-CH" b="0" i="0" u="none" strike="noStrike" baseline="0" dirty="0">
                <a:solidFill>
                  <a:srgbClr val="000000"/>
                </a:solidFill>
                <a:latin typeface="Calibri" panose="020F0502020204030204" pitchFamily="34" charset="0"/>
                <a:cs typeface="Calibri" panose="020F0502020204030204" pitchFamily="34" charset="0"/>
              </a:rPr>
              <a:t> at 	Home 	and at Work ? </a:t>
            </a:r>
            <a:r>
              <a:rPr lang="fr-CH" sz="1800" b="0" i="1" u="none" strike="noStrike" baseline="0" dirty="0">
                <a:solidFill>
                  <a:srgbClr val="000000"/>
                </a:solidFill>
                <a:latin typeface="Calibri" panose="020F0502020204030204" pitchFamily="34" charset="0"/>
                <a:cs typeface="Calibri" panose="020F0502020204030204" pitchFamily="34" charset="0"/>
              </a:rPr>
              <a:t>Dr. Torsten Bohn</a:t>
            </a:r>
            <a:endParaRPr lang="fr-CH" b="0" i="1" u="none" strike="noStrike" baseline="0" dirty="0">
              <a:solidFill>
                <a:srgbClr val="000000"/>
              </a:solidFill>
              <a:latin typeface="Calibri" panose="020F0502020204030204" pitchFamily="34" charset="0"/>
              <a:cs typeface="Calibri" panose="020F0502020204030204" pitchFamily="34" charset="0"/>
            </a:endParaRPr>
          </a:p>
          <a:p>
            <a:pPr algn="l"/>
            <a:r>
              <a:rPr lang="fr-CH" b="0" i="0" u="none" strike="noStrike" baseline="0" dirty="0">
                <a:solidFill>
                  <a:srgbClr val="000000"/>
                </a:solidFill>
                <a:latin typeface="Calibri" panose="020F0502020204030204" pitchFamily="34" charset="0"/>
                <a:cs typeface="Calibri" panose="020F0502020204030204" pitchFamily="34" charset="0"/>
              </a:rPr>
              <a:t>14:00 	</a:t>
            </a:r>
            <a:r>
              <a:rPr lang="fr-CH" b="1" i="0" u="none" strike="noStrike" baseline="0" dirty="0">
                <a:solidFill>
                  <a:srgbClr val="000000"/>
                </a:solidFill>
                <a:latin typeface="Calibri" panose="020F0502020204030204" pitchFamily="34" charset="0"/>
                <a:cs typeface="Calibri" panose="020F0502020204030204" pitchFamily="34" charset="0"/>
              </a:rPr>
              <a:t>Cannabis – cadre légal </a:t>
            </a:r>
            <a:r>
              <a:rPr lang="fr-CH" b="0" i="0" u="none" strike="noStrike" baseline="0" dirty="0">
                <a:solidFill>
                  <a:srgbClr val="000000"/>
                </a:solidFill>
                <a:latin typeface="Calibri" panose="020F0502020204030204" pitchFamily="34" charset="0"/>
                <a:cs typeface="Calibri" panose="020F0502020204030204" pitchFamily="34" charset="0"/>
              </a:rPr>
              <a:t>au Luxembourg. </a:t>
            </a:r>
            <a:r>
              <a:rPr lang="fr-CH" b="0" i="1" u="none" strike="noStrike" baseline="0" dirty="0">
                <a:solidFill>
                  <a:srgbClr val="000000"/>
                </a:solidFill>
                <a:latin typeface="Calibri" panose="020F0502020204030204" pitchFamily="34" charset="0"/>
                <a:cs typeface="Calibri" panose="020F0502020204030204" pitchFamily="34" charset="0"/>
              </a:rPr>
              <a:t>Maître Luc Reding</a:t>
            </a:r>
          </a:p>
          <a:p>
            <a:pPr algn="l"/>
            <a:r>
              <a:rPr lang="fr-CH" b="0" i="1" u="none" strike="noStrike" baseline="0" dirty="0">
                <a:solidFill>
                  <a:schemeClr val="bg1">
                    <a:lumMod val="85000"/>
                  </a:schemeClr>
                </a:solidFill>
                <a:latin typeface="Calibri" panose="020F0502020204030204" pitchFamily="34" charset="0"/>
                <a:cs typeface="Calibri" panose="020F0502020204030204" pitchFamily="34" charset="0"/>
              </a:rPr>
              <a:t>14:20 	</a:t>
            </a:r>
            <a:r>
              <a:rPr lang="fr-CH" b="1" i="1" u="none" strike="noStrike" baseline="0" dirty="0">
                <a:solidFill>
                  <a:schemeClr val="bg1">
                    <a:lumMod val="85000"/>
                  </a:schemeClr>
                </a:solidFill>
                <a:latin typeface="Calibri" panose="020F0502020204030204" pitchFamily="34" charset="0"/>
                <a:cs typeface="Calibri" panose="020F0502020204030204" pitchFamily="34" charset="0"/>
              </a:rPr>
              <a:t>Cannabis – </a:t>
            </a:r>
            <a:r>
              <a:rPr lang="fr-CH" b="1" i="1" u="none" strike="noStrike" baseline="0" dirty="0" err="1">
                <a:solidFill>
                  <a:schemeClr val="bg1">
                    <a:lumMod val="85000"/>
                  </a:schemeClr>
                </a:solidFill>
                <a:latin typeface="Calibri" panose="020F0502020204030204" pitchFamily="34" charset="0"/>
                <a:cs typeface="Calibri" panose="020F0502020204030204" pitchFamily="34" charset="0"/>
              </a:rPr>
              <a:t>Typical</a:t>
            </a:r>
            <a:r>
              <a:rPr lang="fr-CH" b="1" i="1" u="none" strike="noStrike" baseline="0" dirty="0">
                <a:solidFill>
                  <a:schemeClr val="bg1">
                    <a:lumMod val="85000"/>
                  </a:schemeClr>
                </a:solidFill>
                <a:latin typeface="Calibri" panose="020F0502020204030204" pitchFamily="34" charset="0"/>
                <a:cs typeface="Calibri" panose="020F0502020204030204" pitchFamily="34" charset="0"/>
              </a:rPr>
              <a:t> </a:t>
            </a:r>
            <a:r>
              <a:rPr lang="fr-CH" b="1" i="1" u="none" strike="noStrike" baseline="0" dirty="0" err="1">
                <a:solidFill>
                  <a:schemeClr val="bg1">
                    <a:lumMod val="85000"/>
                  </a:schemeClr>
                </a:solidFill>
                <a:latin typeface="Calibri" panose="020F0502020204030204" pitchFamily="34" charset="0"/>
                <a:cs typeface="Calibri" panose="020F0502020204030204" pitchFamily="34" charset="0"/>
              </a:rPr>
              <a:t>risks</a:t>
            </a:r>
            <a:r>
              <a:rPr lang="fr-CH" b="1" i="1" u="none" strike="noStrike" baseline="0" dirty="0">
                <a:solidFill>
                  <a:schemeClr val="bg1">
                    <a:lumMod val="85000"/>
                  </a:schemeClr>
                </a:solidFill>
                <a:latin typeface="Calibri" panose="020F0502020204030204" pitchFamily="34" charset="0"/>
                <a:cs typeface="Calibri" panose="020F0502020204030204" pitchFamily="34" charset="0"/>
              </a:rPr>
              <a:t> in the </a:t>
            </a:r>
            <a:r>
              <a:rPr lang="fr-CH" b="1" i="1" u="none" strike="noStrike" baseline="0" dirty="0" err="1">
                <a:solidFill>
                  <a:schemeClr val="bg1">
                    <a:lumMod val="85000"/>
                  </a:schemeClr>
                </a:solidFill>
                <a:latin typeface="Calibri" panose="020F0502020204030204" pitchFamily="34" charset="0"/>
                <a:cs typeface="Calibri" panose="020F0502020204030204" pitchFamily="34" charset="0"/>
              </a:rPr>
              <a:t>workplace</a:t>
            </a:r>
            <a:r>
              <a:rPr lang="fr-CH" b="1" i="1" u="none" strike="noStrike" baseline="0" dirty="0">
                <a:solidFill>
                  <a:schemeClr val="bg1">
                    <a:lumMod val="85000"/>
                  </a:schemeClr>
                </a:solidFill>
                <a:latin typeface="Calibri" panose="020F0502020204030204" pitchFamily="34" charset="0"/>
                <a:cs typeface="Calibri" panose="020F0502020204030204" pitchFamily="34" charset="0"/>
              </a:rPr>
              <a:t> and </a:t>
            </a:r>
            <a:r>
              <a:rPr lang="fr-CH" b="1" i="1" u="none" strike="noStrike" baseline="0" dirty="0" err="1">
                <a:solidFill>
                  <a:schemeClr val="bg1">
                    <a:lumMod val="85000"/>
                  </a:schemeClr>
                </a:solidFill>
                <a:latin typeface="Calibri" panose="020F0502020204030204" pitchFamily="34" charset="0"/>
                <a:cs typeface="Calibri" panose="020F0502020204030204" pitchFamily="34" charset="0"/>
              </a:rPr>
              <a:t>analytical</a:t>
            </a:r>
            <a:r>
              <a:rPr lang="fr-CH" b="1" i="1" u="none" strike="noStrike" baseline="0" dirty="0">
                <a:solidFill>
                  <a:schemeClr val="bg1">
                    <a:lumMod val="85000"/>
                  </a:schemeClr>
                </a:solidFill>
                <a:latin typeface="Calibri" panose="020F0502020204030204" pitchFamily="34" charset="0"/>
                <a:cs typeface="Calibri" panose="020F0502020204030204" pitchFamily="34" charset="0"/>
              </a:rPr>
              <a:t> options 	</a:t>
            </a:r>
            <a:r>
              <a:rPr lang="fr-CH" sz="1800" b="0" i="1" u="none" strike="noStrike" baseline="0" dirty="0">
                <a:solidFill>
                  <a:schemeClr val="bg1">
                    <a:lumMod val="85000"/>
                  </a:schemeClr>
                </a:solidFill>
                <a:latin typeface="Calibri" panose="020F0502020204030204" pitchFamily="34" charset="0"/>
                <a:cs typeface="Calibri" panose="020F0502020204030204" pitchFamily="34" charset="0"/>
              </a:rPr>
              <a:t>Prof. Dr. Volker </a:t>
            </a:r>
            <a:r>
              <a:rPr lang="fr-CH" sz="1800" b="0" i="1" u="none" strike="noStrike" baseline="0" dirty="0" err="1">
                <a:solidFill>
                  <a:schemeClr val="bg1">
                    <a:lumMod val="85000"/>
                  </a:schemeClr>
                </a:solidFill>
                <a:latin typeface="Calibri" panose="020F0502020204030204" pitchFamily="34" charset="0"/>
                <a:cs typeface="Calibri" panose="020F0502020204030204" pitchFamily="34" charset="0"/>
              </a:rPr>
              <a:t>Auwärter</a:t>
            </a:r>
            <a:endParaRPr lang="fr-CH" b="0" i="1" u="none" strike="noStrike" baseline="0" dirty="0">
              <a:solidFill>
                <a:schemeClr val="bg1">
                  <a:lumMod val="85000"/>
                </a:schemeClr>
              </a:solidFill>
              <a:latin typeface="Calibri" panose="020F0502020204030204" pitchFamily="34" charset="0"/>
              <a:cs typeface="Calibri" panose="020F0502020204030204" pitchFamily="34" charset="0"/>
            </a:endParaRPr>
          </a:p>
          <a:p>
            <a:pPr algn="l"/>
            <a:r>
              <a:rPr lang="fr-CH" b="0" i="0" u="none" strike="noStrike" baseline="0" dirty="0">
                <a:solidFill>
                  <a:srgbClr val="000000"/>
                </a:solidFill>
                <a:latin typeface="Calibri" panose="020F0502020204030204" pitchFamily="34" charset="0"/>
                <a:cs typeface="Calibri" panose="020F0502020204030204" pitchFamily="34" charset="0"/>
              </a:rPr>
              <a:t>14.30 	</a:t>
            </a:r>
            <a:r>
              <a:rPr lang="fr-CH" b="1" i="0" u="none" strike="noStrike" baseline="0" dirty="0">
                <a:solidFill>
                  <a:srgbClr val="000000"/>
                </a:solidFill>
                <a:latin typeface="Calibri" panose="020F0502020204030204" pitchFamily="34" charset="0"/>
                <a:cs typeface="Calibri" panose="020F0502020204030204" pitchFamily="34" charset="0"/>
              </a:rPr>
              <a:t>Cannabis – présentation d’un cas clinique </a:t>
            </a:r>
            <a:r>
              <a:rPr lang="fr-CH" sz="1800" b="0" i="1" u="none" strike="noStrike" baseline="0" dirty="0">
                <a:solidFill>
                  <a:srgbClr val="000000"/>
                </a:solidFill>
                <a:latin typeface="Calibri" panose="020F0502020204030204" pitchFamily="34" charset="0"/>
                <a:cs typeface="Calibri" panose="020F0502020204030204" pitchFamily="34" charset="0"/>
              </a:rPr>
              <a:t>Dr Vincent Marion</a:t>
            </a:r>
            <a:endParaRPr lang="fr-CH" b="0" i="1" u="none" strike="noStrike" baseline="0" dirty="0">
              <a:solidFill>
                <a:srgbClr val="000000"/>
              </a:solidFill>
              <a:latin typeface="Calibri" panose="020F0502020204030204" pitchFamily="34" charset="0"/>
              <a:cs typeface="Calibri" panose="020F0502020204030204" pitchFamily="34" charset="0"/>
            </a:endParaRPr>
          </a:p>
          <a:p>
            <a:pPr algn="l"/>
            <a:r>
              <a:rPr lang="fr-CH" b="0" i="0" u="none" strike="noStrike" baseline="0" dirty="0">
                <a:solidFill>
                  <a:srgbClr val="000000"/>
                </a:solidFill>
                <a:latin typeface="Calibri" panose="020F0502020204030204" pitchFamily="34" charset="0"/>
                <a:cs typeface="Calibri" panose="020F0502020204030204" pitchFamily="34" charset="0"/>
              </a:rPr>
              <a:t>14.45 	</a:t>
            </a:r>
            <a:r>
              <a:rPr lang="fr-CH" b="1" i="0" u="none" strike="noStrike" baseline="0" dirty="0">
                <a:solidFill>
                  <a:srgbClr val="000000"/>
                </a:solidFill>
                <a:latin typeface="Calibri" panose="020F0502020204030204" pitchFamily="34" charset="0"/>
                <a:cs typeface="Calibri" panose="020F0502020204030204" pitchFamily="34" charset="0"/>
              </a:rPr>
              <a:t>Cannabis et activités de conduite automobile </a:t>
            </a:r>
            <a:r>
              <a:rPr lang="fr-CH" sz="1800" b="0" i="1" u="none" strike="noStrike" baseline="0" dirty="0">
                <a:solidFill>
                  <a:srgbClr val="000000"/>
                </a:solidFill>
                <a:latin typeface="Calibri" panose="020F0502020204030204" pitchFamily="34" charset="0"/>
                <a:cs typeface="Calibri" panose="020F0502020204030204" pitchFamily="34" charset="0"/>
              </a:rPr>
              <a:t>Dr. Claude </a:t>
            </a:r>
            <a:r>
              <a:rPr lang="fr-CH" sz="1800" b="0" i="1" u="none" strike="noStrike" baseline="0" dirty="0" err="1">
                <a:solidFill>
                  <a:srgbClr val="000000"/>
                </a:solidFill>
                <a:latin typeface="Calibri" panose="020F0502020204030204" pitchFamily="34" charset="0"/>
                <a:cs typeface="Calibri" panose="020F0502020204030204" pitchFamily="34" charset="0"/>
              </a:rPr>
              <a:t>Streef</a:t>
            </a:r>
            <a:endParaRPr lang="fr-CH" b="0" i="1" u="none" strike="noStrike" baseline="0" dirty="0">
              <a:solidFill>
                <a:srgbClr val="000000"/>
              </a:solidFill>
              <a:latin typeface="Calibri" panose="020F0502020204030204" pitchFamily="34" charset="0"/>
              <a:cs typeface="Calibri" panose="020F0502020204030204" pitchFamily="34" charset="0"/>
            </a:endParaRPr>
          </a:p>
          <a:p>
            <a:pPr algn="l"/>
            <a:r>
              <a:rPr lang="fr-CH" b="0" i="0" u="none" strike="noStrike" baseline="0">
                <a:solidFill>
                  <a:srgbClr val="000000"/>
                </a:solidFill>
                <a:latin typeface="Calibri" panose="020F0502020204030204" pitchFamily="34" charset="0"/>
                <a:cs typeface="Calibri" panose="020F0502020204030204" pitchFamily="34" charset="0"/>
              </a:rPr>
              <a:t>15:20 </a:t>
            </a:r>
            <a:r>
              <a:rPr lang="fr-CH" b="0" i="0" u="none" strike="noStrike" baseline="0" dirty="0">
                <a:solidFill>
                  <a:srgbClr val="000000"/>
                </a:solidFill>
                <a:latin typeface="Calibri" panose="020F0502020204030204" pitchFamily="34" charset="0"/>
                <a:cs typeface="Calibri" panose="020F0502020204030204" pitchFamily="34" charset="0"/>
              </a:rPr>
              <a:t>	</a:t>
            </a:r>
            <a:r>
              <a:rPr lang="en-US" b="1" i="0" u="none" strike="noStrike" baseline="0" dirty="0" err="1">
                <a:solidFill>
                  <a:srgbClr val="000000"/>
                </a:solidFill>
                <a:latin typeface="Calibri" panose="020F0502020204030204" pitchFamily="34" charset="0"/>
                <a:cs typeface="Calibri" panose="020F0502020204030204" pitchFamily="34" charset="0"/>
              </a:rPr>
              <a:t>Prévendos</a:t>
            </a:r>
            <a:r>
              <a:rPr lang="en-US" b="1" i="0" u="none" strike="noStrike" baseline="0" dirty="0">
                <a:solidFill>
                  <a:srgbClr val="000000"/>
                </a:solidFill>
                <a:latin typeface="Calibri" panose="020F0502020204030204" pitchFamily="34" charset="0"/>
                <a:cs typeface="Calibri" panose="020F0502020204030204" pitchFamily="34" charset="0"/>
              </a:rPr>
              <a:t> / Vivre et </a:t>
            </a:r>
            <a:r>
              <a:rPr lang="en-US" b="1" i="0" u="none" strike="noStrike" baseline="0" dirty="0" err="1">
                <a:solidFill>
                  <a:srgbClr val="000000"/>
                </a:solidFill>
                <a:latin typeface="Calibri" panose="020F0502020204030204" pitchFamily="34" charset="0"/>
                <a:cs typeface="Calibri" panose="020F0502020204030204" pitchFamily="34" charset="0"/>
              </a:rPr>
              <a:t>travailler</a:t>
            </a:r>
            <a:r>
              <a:rPr lang="en-US" b="1" i="0" u="none" strike="noStrike" baseline="0" dirty="0">
                <a:solidFill>
                  <a:srgbClr val="000000"/>
                </a:solidFill>
                <a:latin typeface="Calibri" panose="020F0502020204030204" pitchFamily="34" charset="0"/>
                <a:cs typeface="Calibri" panose="020F0502020204030204" pitchFamily="34" charset="0"/>
              </a:rPr>
              <a:t> avec son dos</a:t>
            </a:r>
            <a:r>
              <a:rPr lang="en-US" b="0" i="0" u="none" strike="noStrike" baseline="0" dirty="0">
                <a:solidFill>
                  <a:srgbClr val="000000"/>
                </a:solidFill>
                <a:latin typeface="Calibri" panose="020F0502020204030204" pitchFamily="34" charset="0"/>
                <a:cs typeface="Calibri" panose="020F0502020204030204" pitchFamily="34" charset="0"/>
              </a:rPr>
              <a:t> (update) Stephanie </a:t>
            </a:r>
            <a:r>
              <a:rPr lang="en-US" b="0" i="0" u="none" strike="noStrike" baseline="0" dirty="0" err="1">
                <a:solidFill>
                  <a:srgbClr val="000000"/>
                </a:solidFill>
                <a:latin typeface="Calibri" panose="020F0502020204030204" pitchFamily="34" charset="0"/>
                <a:cs typeface="Calibri" panose="020F0502020204030204" pitchFamily="34" charset="0"/>
              </a:rPr>
              <a:t>Oger</a:t>
            </a:r>
            <a:endParaRPr lang="fr-FR" dirty="0">
              <a:solidFill>
                <a:srgbClr val="000000"/>
              </a:solidFill>
              <a:latin typeface="Calibri" panose="020F0502020204030204" pitchFamily="34" charset="0"/>
              <a:cs typeface="Calibri" panose="020F0502020204030204" pitchFamily="34" charset="0"/>
            </a:endParaRPr>
          </a:p>
          <a:p>
            <a:pPr marL="0" indent="0">
              <a:buNone/>
            </a:pPr>
            <a:endParaRPr lang="fr-LU" sz="1800" i="1" dirty="0">
              <a:solidFill>
                <a:srgbClr val="000000"/>
              </a:solidFill>
            </a:endParaRPr>
          </a:p>
        </p:txBody>
      </p:sp>
      <p:pic>
        <p:nvPicPr>
          <p:cNvPr id="2" name="Image 1">
            <a:extLst>
              <a:ext uri="{FF2B5EF4-FFF2-40B4-BE49-F238E27FC236}">
                <a16:creationId xmlns:a16="http://schemas.microsoft.com/office/drawing/2014/main" id="{1B8F05DF-DAC0-F3C5-F3CE-E06024C4EE32}"/>
              </a:ext>
            </a:extLst>
          </p:cNvPr>
          <p:cNvPicPr>
            <a:picLocks noChangeAspect="1"/>
          </p:cNvPicPr>
          <p:nvPr/>
        </p:nvPicPr>
        <p:blipFill>
          <a:blip r:embed="rId3"/>
          <a:stretch>
            <a:fillRect/>
          </a:stretch>
        </p:blipFill>
        <p:spPr>
          <a:xfrm>
            <a:off x="8043018" y="116632"/>
            <a:ext cx="988760" cy="934885"/>
          </a:xfrm>
          <a:prstGeom prst="rect">
            <a:avLst/>
          </a:prstGeom>
        </p:spPr>
      </p:pic>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4" name="Rectangle 43">
            <a:extLst>
              <a:ext uri="{FF2B5EF4-FFF2-40B4-BE49-F238E27FC236}">
                <a16:creationId xmlns:a16="http://schemas.microsoft.com/office/drawing/2014/main" id="{4A8FFEA1-1B69-4F42-B552-0CCF7259687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81"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GB"/>
          </a:p>
        </p:txBody>
      </p:sp>
      <p:sp>
        <p:nvSpPr>
          <p:cNvPr id="46" name="Rectangle 45">
            <a:extLst>
              <a:ext uri="{FF2B5EF4-FFF2-40B4-BE49-F238E27FC236}">
                <a16:creationId xmlns:a16="http://schemas.microsoft.com/office/drawing/2014/main" id="{AA3C9226-5EC8-460B-82D7-72AA994DF9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GB"/>
          </a:p>
        </p:txBody>
      </p:sp>
      <p:cxnSp>
        <p:nvCxnSpPr>
          <p:cNvPr id="48" name="Straight Connector 47">
            <a:extLst>
              <a:ext uri="{FF2B5EF4-FFF2-40B4-BE49-F238E27FC236}">
                <a16:creationId xmlns:a16="http://schemas.microsoft.com/office/drawing/2014/main" id="{62A90A9D-33DF-408E-BF4C-F82588935C9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905743"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useBgFill="1">
        <p:nvSpPr>
          <p:cNvPr id="50" name="Rectangle 49">
            <a:extLst>
              <a:ext uri="{FF2B5EF4-FFF2-40B4-BE49-F238E27FC236}">
                <a16:creationId xmlns:a16="http://schemas.microsoft.com/office/drawing/2014/main" id="{7D8A9447-DEFF-40A5-8673-B7A365C3F8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001">
            <a:schemeClr val="lt1"/>
          </a:fillRef>
          <a:effectRef idx="0">
            <a:schemeClr val="accent1"/>
          </a:effectRef>
          <a:fontRef idx="minor">
            <a:schemeClr val="lt1"/>
          </a:fontRef>
        </p:style>
        <p:txBody>
          <a:bodyPr rtlCol="0" anchor="ctr"/>
          <a:lstStyle/>
          <a:p>
            <a:pPr algn="ctr"/>
            <a:endParaRPr lang="en-US"/>
          </a:p>
        </p:txBody>
      </p:sp>
      <p:sp>
        <p:nvSpPr>
          <p:cNvPr id="52" name="Rectangle 51">
            <a:extLst>
              <a:ext uri="{FF2B5EF4-FFF2-40B4-BE49-F238E27FC236}">
                <a16:creationId xmlns:a16="http://schemas.microsoft.com/office/drawing/2014/main" id="{290C21F9-FD6D-4457-B130-1A531F242B4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5710114" y="0"/>
            <a:ext cx="343855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GB"/>
          </a:p>
        </p:txBody>
      </p:sp>
      <p:sp>
        <p:nvSpPr>
          <p:cNvPr id="2" name="Titre 1">
            <a:extLst>
              <a:ext uri="{FF2B5EF4-FFF2-40B4-BE49-F238E27FC236}">
                <a16:creationId xmlns:a16="http://schemas.microsoft.com/office/drawing/2014/main" id="{B70F1791-EE33-DA19-23C3-3AF0F76C392C}"/>
              </a:ext>
            </a:extLst>
          </p:cNvPr>
          <p:cNvSpPr>
            <a:spLocks noGrp="1"/>
          </p:cNvSpPr>
          <p:nvPr>
            <p:ph type="title"/>
          </p:nvPr>
        </p:nvSpPr>
        <p:spPr>
          <a:xfrm>
            <a:off x="6072663" y="640080"/>
            <a:ext cx="2744435" cy="2926080"/>
          </a:xfrm>
        </p:spPr>
        <p:txBody>
          <a:bodyPr vert="horz" lIns="91440" tIns="45720" rIns="91440" bIns="45720" rtlCol="0" anchor="b">
            <a:normAutofit/>
          </a:bodyPr>
          <a:lstStyle/>
          <a:p>
            <a:r>
              <a:rPr lang="en-US" sz="3800">
                <a:solidFill>
                  <a:srgbClr val="FFFFFF"/>
                </a:solidFill>
              </a:rPr>
              <a:t>Présentation des nouveaux membres</a:t>
            </a:r>
          </a:p>
        </p:txBody>
      </p:sp>
      <p:sp>
        <p:nvSpPr>
          <p:cNvPr id="54" name="Rectangle 53">
            <a:extLst>
              <a:ext uri="{FF2B5EF4-FFF2-40B4-BE49-F238E27FC236}">
                <a16:creationId xmlns:a16="http://schemas.microsoft.com/office/drawing/2014/main" id="{28F6EF4B-2F40-485B-9F36-084731486A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67679"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GB"/>
          </a:p>
        </p:txBody>
      </p:sp>
      <p:graphicFrame>
        <p:nvGraphicFramePr>
          <p:cNvPr id="5" name="Tableau 4">
            <a:extLst>
              <a:ext uri="{FF2B5EF4-FFF2-40B4-BE49-F238E27FC236}">
                <a16:creationId xmlns:a16="http://schemas.microsoft.com/office/drawing/2014/main" id="{3A86F513-25F9-F23E-33DF-9FE887E1299A}"/>
              </a:ext>
            </a:extLst>
          </p:cNvPr>
          <p:cNvGraphicFramePr>
            <a:graphicFrameLocks noGrp="1"/>
          </p:cNvGraphicFramePr>
          <p:nvPr>
            <p:extLst>
              <p:ext uri="{D42A27DB-BD31-4B8C-83A1-F6EECF244321}">
                <p14:modId xmlns:p14="http://schemas.microsoft.com/office/powerpoint/2010/main" val="3526645852"/>
              </p:ext>
            </p:extLst>
          </p:nvPr>
        </p:nvGraphicFramePr>
        <p:xfrm>
          <a:off x="475499" y="855723"/>
          <a:ext cx="4706751" cy="4733517"/>
        </p:xfrm>
        <a:graphic>
          <a:graphicData uri="http://schemas.openxmlformats.org/drawingml/2006/table">
            <a:tbl>
              <a:tblPr firstRow="1" bandRow="1">
                <a:tableStyleId>{5C22544A-7EE6-4342-B048-85BDC9FD1C3A}</a:tableStyleId>
              </a:tblPr>
              <a:tblGrid>
                <a:gridCol w="2396625">
                  <a:extLst>
                    <a:ext uri="{9D8B030D-6E8A-4147-A177-3AD203B41FA5}">
                      <a16:colId xmlns:a16="http://schemas.microsoft.com/office/drawing/2014/main" val="4161657941"/>
                    </a:ext>
                  </a:extLst>
                </a:gridCol>
                <a:gridCol w="980438">
                  <a:extLst>
                    <a:ext uri="{9D8B030D-6E8A-4147-A177-3AD203B41FA5}">
                      <a16:colId xmlns:a16="http://schemas.microsoft.com/office/drawing/2014/main" val="2867299554"/>
                    </a:ext>
                  </a:extLst>
                </a:gridCol>
                <a:gridCol w="1329688">
                  <a:extLst>
                    <a:ext uri="{9D8B030D-6E8A-4147-A177-3AD203B41FA5}">
                      <a16:colId xmlns:a16="http://schemas.microsoft.com/office/drawing/2014/main" val="1096638770"/>
                    </a:ext>
                  </a:extLst>
                </a:gridCol>
              </a:tblGrid>
              <a:tr h="349075">
                <a:tc>
                  <a:txBody>
                    <a:bodyPr/>
                    <a:lstStyle/>
                    <a:p>
                      <a:endParaRPr lang="en-GB" sz="1400"/>
                    </a:p>
                  </a:txBody>
                  <a:tcPr marL="69168" marR="69168" marT="34584" marB="34584"/>
                </a:tc>
                <a:tc>
                  <a:txBody>
                    <a:bodyPr/>
                    <a:lstStyle/>
                    <a:p>
                      <a:endParaRPr lang="en-GB" sz="1400"/>
                    </a:p>
                  </a:txBody>
                  <a:tcPr marL="69168" marR="69168" marT="34584" marB="34584"/>
                </a:tc>
                <a:tc>
                  <a:txBody>
                    <a:bodyPr/>
                    <a:lstStyle/>
                    <a:p>
                      <a:endParaRPr lang="en-GB" sz="1400"/>
                    </a:p>
                  </a:txBody>
                  <a:tcPr marL="69168" marR="69168" marT="34584" marB="34584"/>
                </a:tc>
                <a:extLst>
                  <a:ext uri="{0D108BD9-81ED-4DB2-BD59-A6C34878D82A}">
                    <a16:rowId xmlns:a16="http://schemas.microsoft.com/office/drawing/2014/main" val="298349611"/>
                  </a:ext>
                </a:extLst>
              </a:tr>
              <a:tr h="312688">
                <a:tc>
                  <a:txBody>
                    <a:bodyPr/>
                    <a:lstStyle/>
                    <a:p>
                      <a:r>
                        <a:rPr lang="en-GB" sz="1400"/>
                        <a:t>Dr Bodgdanovski Goran</a:t>
                      </a:r>
                    </a:p>
                  </a:txBody>
                  <a:tcPr marL="69168" marR="69168" marT="34584" marB="34584"/>
                </a:tc>
                <a:tc>
                  <a:txBody>
                    <a:bodyPr/>
                    <a:lstStyle/>
                    <a:p>
                      <a:r>
                        <a:rPr lang="en-GB" sz="1400"/>
                        <a:t>Médecin</a:t>
                      </a:r>
                    </a:p>
                  </a:txBody>
                  <a:tcPr marL="69168" marR="69168" marT="34584" marB="34584"/>
                </a:tc>
                <a:tc>
                  <a:txBody>
                    <a:bodyPr/>
                    <a:lstStyle/>
                    <a:p>
                      <a:r>
                        <a:rPr lang="en-GB" sz="1400"/>
                        <a:t>Eurocontrol</a:t>
                      </a:r>
                    </a:p>
                  </a:txBody>
                  <a:tcPr marL="69168" marR="69168" marT="34584" marB="34584"/>
                </a:tc>
                <a:extLst>
                  <a:ext uri="{0D108BD9-81ED-4DB2-BD59-A6C34878D82A}">
                    <a16:rowId xmlns:a16="http://schemas.microsoft.com/office/drawing/2014/main" val="1921136944"/>
                  </a:ext>
                </a:extLst>
              </a:tr>
              <a:tr h="312688">
                <a:tc>
                  <a:txBody>
                    <a:bodyPr/>
                    <a:lstStyle/>
                    <a:p>
                      <a:r>
                        <a:rPr lang="en-GB" sz="1400"/>
                        <a:t>Mme Schilling Emilie</a:t>
                      </a:r>
                    </a:p>
                  </a:txBody>
                  <a:tcPr marL="69168" marR="69168" marT="34584" marB="34584"/>
                </a:tc>
                <a:tc>
                  <a:txBody>
                    <a:bodyPr/>
                    <a:lstStyle/>
                    <a:p>
                      <a:r>
                        <a:rPr lang="en-GB" sz="1400"/>
                        <a:t>Infirmière</a:t>
                      </a:r>
                    </a:p>
                  </a:txBody>
                  <a:tcPr marL="69168" marR="69168" marT="34584" marB="34584"/>
                </a:tc>
                <a:tc>
                  <a:txBody>
                    <a:bodyPr/>
                    <a:lstStyle/>
                    <a:p>
                      <a:r>
                        <a:rPr lang="en-GB" sz="1400"/>
                        <a:t>STI</a:t>
                      </a:r>
                    </a:p>
                  </a:txBody>
                  <a:tcPr marL="69168" marR="69168" marT="34584" marB="34584"/>
                </a:tc>
                <a:extLst>
                  <a:ext uri="{0D108BD9-81ED-4DB2-BD59-A6C34878D82A}">
                    <a16:rowId xmlns:a16="http://schemas.microsoft.com/office/drawing/2014/main" val="3893291034"/>
                  </a:ext>
                </a:extLst>
              </a:tr>
              <a:tr h="302682">
                <a:tc>
                  <a:txBody>
                    <a:bodyPr/>
                    <a:lstStyle/>
                    <a:p>
                      <a:r>
                        <a:rPr lang="en-GB" sz="1400" dirty="0"/>
                        <a:t>Mme </a:t>
                      </a:r>
                      <a:r>
                        <a:rPr lang="en-GB" sz="1400" dirty="0" err="1"/>
                        <a:t>Schoumacker</a:t>
                      </a:r>
                      <a:r>
                        <a:rPr lang="en-GB" sz="1400" dirty="0"/>
                        <a:t> Christelle</a:t>
                      </a:r>
                    </a:p>
                  </a:txBody>
                  <a:tcPr marL="69168" marR="69168" marT="34584" marB="34584"/>
                </a:tc>
                <a:tc>
                  <a:txBody>
                    <a:bodyPr/>
                    <a:lstStyle/>
                    <a:p>
                      <a:r>
                        <a:rPr lang="en-GB" sz="1400" dirty="0" err="1"/>
                        <a:t>Infirmière</a:t>
                      </a:r>
                      <a:endParaRPr lang="en-GB" sz="1400" dirty="0"/>
                    </a:p>
                  </a:txBody>
                  <a:tcPr marL="69168" marR="69168" marT="34584" marB="34584"/>
                </a:tc>
                <a:tc>
                  <a:txBody>
                    <a:bodyPr/>
                    <a:lstStyle/>
                    <a:p>
                      <a:r>
                        <a:rPr lang="en-GB" sz="1400" dirty="0"/>
                        <a:t>STI</a:t>
                      </a:r>
                    </a:p>
                  </a:txBody>
                  <a:tcPr marL="69168" marR="69168" marT="34584" marB="34584"/>
                </a:tc>
                <a:extLst>
                  <a:ext uri="{0D108BD9-81ED-4DB2-BD59-A6C34878D82A}">
                    <a16:rowId xmlns:a16="http://schemas.microsoft.com/office/drawing/2014/main" val="2366332849"/>
                  </a:ext>
                </a:extLst>
              </a:tr>
              <a:tr h="31268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a:t>Mme Marziale Catherine</a:t>
                      </a:r>
                    </a:p>
                  </a:txBody>
                  <a:tcPr marL="69168" marR="69168" marT="34584" marB="34584"/>
                </a:tc>
                <a:tc>
                  <a:txBody>
                    <a:bodyPr/>
                    <a:lstStyle/>
                    <a:p>
                      <a:r>
                        <a:rPr lang="en-GB" sz="1400"/>
                        <a:t>Infirmière</a:t>
                      </a:r>
                    </a:p>
                  </a:txBody>
                  <a:tcPr marL="69168" marR="69168" marT="34584" marB="34584"/>
                </a:tc>
                <a:tc>
                  <a:txBody>
                    <a:bodyPr/>
                    <a:lstStyle/>
                    <a:p>
                      <a:r>
                        <a:rPr lang="en-GB" sz="1400"/>
                        <a:t>STI</a:t>
                      </a:r>
                    </a:p>
                  </a:txBody>
                  <a:tcPr marL="69168" marR="69168" marT="34584" marB="34584"/>
                </a:tc>
                <a:extLst>
                  <a:ext uri="{0D108BD9-81ED-4DB2-BD59-A6C34878D82A}">
                    <a16:rowId xmlns:a16="http://schemas.microsoft.com/office/drawing/2014/main" val="2154958506"/>
                  </a:ext>
                </a:extLst>
              </a:tr>
              <a:tr h="31268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a:t>Mme Matz Anne</a:t>
                      </a:r>
                    </a:p>
                  </a:txBody>
                  <a:tcPr marL="69168" marR="69168" marT="34584" marB="34584"/>
                </a:tc>
                <a:tc>
                  <a:txBody>
                    <a:bodyPr/>
                    <a:lstStyle/>
                    <a:p>
                      <a:r>
                        <a:rPr lang="en-GB" sz="1400"/>
                        <a:t>Infirmière</a:t>
                      </a:r>
                    </a:p>
                  </a:txBody>
                  <a:tcPr marL="69168" marR="69168" marT="34584" marB="34584"/>
                </a:tc>
                <a:tc>
                  <a:txBody>
                    <a:bodyPr/>
                    <a:lstStyle/>
                    <a:p>
                      <a:r>
                        <a:rPr lang="en-GB" sz="1400"/>
                        <a:t>STI</a:t>
                      </a:r>
                    </a:p>
                  </a:txBody>
                  <a:tcPr marL="69168" marR="69168" marT="34584" marB="34584"/>
                </a:tc>
                <a:extLst>
                  <a:ext uri="{0D108BD9-81ED-4DB2-BD59-A6C34878D82A}">
                    <a16:rowId xmlns:a16="http://schemas.microsoft.com/office/drawing/2014/main" val="3654800208"/>
                  </a:ext>
                </a:extLst>
              </a:tr>
              <a:tr h="312688">
                <a:tc>
                  <a:txBody>
                    <a:bodyPr/>
                    <a:lstStyle/>
                    <a:p>
                      <a:r>
                        <a:rPr lang="en-GB" sz="1400"/>
                        <a:t>Mme Marrove Ouafae</a:t>
                      </a:r>
                    </a:p>
                  </a:txBody>
                  <a:tcPr marL="69168" marR="69168" marT="34584" marB="34584"/>
                </a:tc>
                <a:tc>
                  <a:txBody>
                    <a:bodyPr/>
                    <a:lstStyle/>
                    <a:p>
                      <a:r>
                        <a:rPr lang="en-GB" sz="1400"/>
                        <a:t>Infirmière</a:t>
                      </a:r>
                    </a:p>
                  </a:txBody>
                  <a:tcPr marL="69168" marR="69168" marT="34584" marB="34584"/>
                </a:tc>
                <a:tc>
                  <a:txBody>
                    <a:bodyPr/>
                    <a:lstStyle/>
                    <a:p>
                      <a:r>
                        <a:rPr lang="en-GB" sz="1400"/>
                        <a:t>STI</a:t>
                      </a:r>
                    </a:p>
                  </a:txBody>
                  <a:tcPr marL="69168" marR="69168" marT="34584" marB="34584"/>
                </a:tc>
                <a:extLst>
                  <a:ext uri="{0D108BD9-81ED-4DB2-BD59-A6C34878D82A}">
                    <a16:rowId xmlns:a16="http://schemas.microsoft.com/office/drawing/2014/main" val="3230626429"/>
                  </a:ext>
                </a:extLst>
              </a:tr>
              <a:tr h="312688">
                <a:tc>
                  <a:txBody>
                    <a:bodyPr/>
                    <a:lstStyle/>
                    <a:p>
                      <a:r>
                        <a:rPr lang="en-GB" sz="1400"/>
                        <a:t>Mr Bouckaert Claude</a:t>
                      </a:r>
                    </a:p>
                  </a:txBody>
                  <a:tcPr marL="69168" marR="69168" marT="34584" marB="34584"/>
                </a:tc>
                <a:tc>
                  <a:txBody>
                    <a:bodyPr/>
                    <a:lstStyle/>
                    <a:p>
                      <a:r>
                        <a:rPr lang="en-GB" sz="1400"/>
                        <a:t>Infirmier</a:t>
                      </a:r>
                    </a:p>
                  </a:txBody>
                  <a:tcPr marL="69168" marR="69168" marT="34584" marB="34584"/>
                </a:tc>
                <a:tc>
                  <a:txBody>
                    <a:bodyPr/>
                    <a:lstStyle/>
                    <a:p>
                      <a:r>
                        <a:rPr lang="en-GB" sz="1400"/>
                        <a:t>ArcelorMittal</a:t>
                      </a:r>
                    </a:p>
                  </a:txBody>
                  <a:tcPr marL="69168" marR="69168" marT="34584" marB="34584"/>
                </a:tc>
                <a:extLst>
                  <a:ext uri="{0D108BD9-81ED-4DB2-BD59-A6C34878D82A}">
                    <a16:rowId xmlns:a16="http://schemas.microsoft.com/office/drawing/2014/main" val="792056437"/>
                  </a:ext>
                </a:extLst>
              </a:tr>
              <a:tr h="312688">
                <a:tc>
                  <a:txBody>
                    <a:bodyPr/>
                    <a:lstStyle/>
                    <a:p>
                      <a:r>
                        <a:rPr lang="en-GB" sz="1400"/>
                        <a:t>Mr Roquet Fabien</a:t>
                      </a:r>
                    </a:p>
                  </a:txBody>
                  <a:tcPr marL="69168" marR="69168" marT="34584" marB="34584"/>
                </a:tc>
                <a:tc>
                  <a:txBody>
                    <a:bodyPr/>
                    <a:lstStyle/>
                    <a:p>
                      <a:r>
                        <a:rPr lang="en-GB" sz="1400"/>
                        <a:t>Infirmier</a:t>
                      </a:r>
                    </a:p>
                  </a:txBody>
                  <a:tcPr marL="69168" marR="69168" marT="34584" marB="34584"/>
                </a:tc>
                <a:tc>
                  <a:txBody>
                    <a:bodyPr/>
                    <a:lstStyle/>
                    <a:p>
                      <a:r>
                        <a:rPr lang="en-GB" sz="1400"/>
                        <a:t>ArcelorMittal</a:t>
                      </a:r>
                    </a:p>
                  </a:txBody>
                  <a:tcPr marL="69168" marR="69168" marT="34584" marB="34584"/>
                </a:tc>
                <a:extLst>
                  <a:ext uri="{0D108BD9-81ED-4DB2-BD59-A6C34878D82A}">
                    <a16:rowId xmlns:a16="http://schemas.microsoft.com/office/drawing/2014/main" val="3410457575"/>
                  </a:ext>
                </a:extLst>
              </a:tr>
              <a:tr h="312688">
                <a:tc>
                  <a:txBody>
                    <a:bodyPr/>
                    <a:lstStyle/>
                    <a:p>
                      <a:r>
                        <a:rPr lang="en-GB" sz="1400"/>
                        <a:t>Dr Mäurer Maria</a:t>
                      </a:r>
                    </a:p>
                  </a:txBody>
                  <a:tcPr marL="69168" marR="69168" marT="34584" marB="34584"/>
                </a:tc>
                <a:tc>
                  <a:txBody>
                    <a:bodyPr/>
                    <a:lstStyle/>
                    <a:p>
                      <a:r>
                        <a:rPr lang="en-GB" sz="1400"/>
                        <a:t>Médecin</a:t>
                      </a:r>
                    </a:p>
                  </a:txBody>
                  <a:tcPr marL="69168" marR="69168" marT="34584" marB="34584"/>
                </a:tc>
                <a:tc>
                  <a:txBody>
                    <a:bodyPr/>
                    <a:lstStyle/>
                    <a:p>
                      <a:r>
                        <a:rPr lang="en-GB" sz="1400"/>
                        <a:t>CGEDIS</a:t>
                      </a:r>
                    </a:p>
                  </a:txBody>
                  <a:tcPr marL="69168" marR="69168" marT="34584" marB="34584"/>
                </a:tc>
                <a:extLst>
                  <a:ext uri="{0D108BD9-81ED-4DB2-BD59-A6C34878D82A}">
                    <a16:rowId xmlns:a16="http://schemas.microsoft.com/office/drawing/2014/main" val="2214623923"/>
                  </a:ext>
                </a:extLst>
              </a:tr>
              <a:tr h="312688">
                <a:tc>
                  <a:txBody>
                    <a:bodyPr/>
                    <a:lstStyle/>
                    <a:p>
                      <a:r>
                        <a:rPr lang="en-GB" sz="1400"/>
                        <a:t>Dr Rezette Nathalie</a:t>
                      </a:r>
                    </a:p>
                  </a:txBody>
                  <a:tcPr marL="69168" marR="69168" marT="34584" marB="34584"/>
                </a:tc>
                <a:tc>
                  <a:txBody>
                    <a:bodyPr/>
                    <a:lstStyle/>
                    <a:p>
                      <a:r>
                        <a:rPr lang="en-GB" sz="1400"/>
                        <a:t>Médecin</a:t>
                      </a:r>
                    </a:p>
                  </a:txBody>
                  <a:tcPr marL="69168" marR="69168" marT="34584" marB="34584"/>
                </a:tc>
                <a:tc>
                  <a:txBody>
                    <a:bodyPr/>
                    <a:lstStyle/>
                    <a:p>
                      <a:r>
                        <a:rPr lang="en-GB" sz="1400"/>
                        <a:t>STM</a:t>
                      </a:r>
                    </a:p>
                  </a:txBody>
                  <a:tcPr marL="69168" marR="69168" marT="34584" marB="34584"/>
                </a:tc>
                <a:extLst>
                  <a:ext uri="{0D108BD9-81ED-4DB2-BD59-A6C34878D82A}">
                    <a16:rowId xmlns:a16="http://schemas.microsoft.com/office/drawing/2014/main" val="133674285"/>
                  </a:ext>
                </a:extLst>
              </a:tr>
              <a:tr h="312688">
                <a:tc>
                  <a:txBody>
                    <a:bodyPr/>
                    <a:lstStyle/>
                    <a:p>
                      <a:r>
                        <a:rPr lang="en-GB" sz="1400"/>
                        <a:t>Dr Everard Valérie</a:t>
                      </a:r>
                    </a:p>
                  </a:txBody>
                  <a:tcPr marL="69168" marR="69168" marT="34584" marB="34584"/>
                </a:tc>
                <a:tc>
                  <a:txBody>
                    <a:bodyPr/>
                    <a:lstStyle/>
                    <a:p>
                      <a:r>
                        <a:rPr lang="en-GB" sz="1400"/>
                        <a:t>Médicin</a:t>
                      </a:r>
                    </a:p>
                  </a:txBody>
                  <a:tcPr marL="69168" marR="69168" marT="34584" marB="34584"/>
                </a:tc>
                <a:tc>
                  <a:txBody>
                    <a:bodyPr/>
                    <a:lstStyle/>
                    <a:p>
                      <a:r>
                        <a:rPr lang="en-GB" sz="1400"/>
                        <a:t>STM</a:t>
                      </a:r>
                    </a:p>
                  </a:txBody>
                  <a:tcPr marL="69168" marR="69168" marT="34584" marB="34584"/>
                </a:tc>
                <a:extLst>
                  <a:ext uri="{0D108BD9-81ED-4DB2-BD59-A6C34878D82A}">
                    <a16:rowId xmlns:a16="http://schemas.microsoft.com/office/drawing/2014/main" val="3394126954"/>
                  </a:ext>
                </a:extLst>
              </a:tr>
              <a:tr h="312688">
                <a:tc>
                  <a:txBody>
                    <a:bodyPr/>
                    <a:lstStyle/>
                    <a:p>
                      <a:r>
                        <a:rPr lang="en-GB" sz="1400"/>
                        <a:t>Dr Lonnoy Laurence</a:t>
                      </a:r>
                    </a:p>
                  </a:txBody>
                  <a:tcPr marL="69168" marR="69168" marT="34584" marB="34584"/>
                </a:tc>
                <a:tc>
                  <a:txBody>
                    <a:bodyPr/>
                    <a:lstStyle/>
                    <a:p>
                      <a:r>
                        <a:rPr lang="en-GB" sz="1400"/>
                        <a:t>Médecin</a:t>
                      </a:r>
                    </a:p>
                  </a:txBody>
                  <a:tcPr marL="69168" marR="69168" marT="34584" marB="34584"/>
                </a:tc>
                <a:tc>
                  <a:txBody>
                    <a:bodyPr/>
                    <a:lstStyle/>
                    <a:p>
                      <a:r>
                        <a:rPr lang="en-GB" sz="1400"/>
                        <a:t>STM</a:t>
                      </a:r>
                    </a:p>
                  </a:txBody>
                  <a:tcPr marL="69168" marR="69168" marT="34584" marB="34584"/>
                </a:tc>
                <a:extLst>
                  <a:ext uri="{0D108BD9-81ED-4DB2-BD59-A6C34878D82A}">
                    <a16:rowId xmlns:a16="http://schemas.microsoft.com/office/drawing/2014/main" val="1736502700"/>
                  </a:ext>
                </a:extLst>
              </a:tr>
              <a:tr h="312688">
                <a:tc>
                  <a:txBody>
                    <a:bodyPr/>
                    <a:lstStyle/>
                    <a:p>
                      <a:r>
                        <a:rPr lang="en-GB" sz="1400"/>
                        <a:t>Mme Cuzeau Justine</a:t>
                      </a:r>
                    </a:p>
                  </a:txBody>
                  <a:tcPr marL="69168" marR="69168" marT="34584" marB="34584"/>
                </a:tc>
                <a:tc>
                  <a:txBody>
                    <a:bodyPr/>
                    <a:lstStyle/>
                    <a:p>
                      <a:r>
                        <a:rPr lang="en-GB" sz="1400"/>
                        <a:t>Infirmière</a:t>
                      </a:r>
                    </a:p>
                  </a:txBody>
                  <a:tcPr marL="69168" marR="69168" marT="34584" marB="34584"/>
                </a:tc>
                <a:tc>
                  <a:txBody>
                    <a:bodyPr/>
                    <a:lstStyle/>
                    <a:p>
                      <a:r>
                        <a:rPr lang="en-GB" sz="1400"/>
                        <a:t>FHL</a:t>
                      </a:r>
                    </a:p>
                  </a:txBody>
                  <a:tcPr marL="69168" marR="69168" marT="34584" marB="34584"/>
                </a:tc>
                <a:extLst>
                  <a:ext uri="{0D108BD9-81ED-4DB2-BD59-A6C34878D82A}">
                    <a16:rowId xmlns:a16="http://schemas.microsoft.com/office/drawing/2014/main" val="3992592712"/>
                  </a:ext>
                </a:extLst>
              </a:tr>
              <a:tr h="329504">
                <a:tc>
                  <a:txBody>
                    <a:bodyPr/>
                    <a:lstStyle/>
                    <a:p>
                      <a:r>
                        <a:rPr lang="en-GB" sz="1400"/>
                        <a:t>Mme Tomicic Catherine</a:t>
                      </a:r>
                    </a:p>
                  </a:txBody>
                  <a:tcPr marL="69168" marR="69168" marT="34584" marB="34584"/>
                </a:tc>
                <a:tc>
                  <a:txBody>
                    <a:bodyPr/>
                    <a:lstStyle/>
                    <a:p>
                      <a:r>
                        <a:rPr lang="en-GB" sz="1400"/>
                        <a:t>Hygiénist</a:t>
                      </a:r>
                    </a:p>
                  </a:txBody>
                  <a:tcPr marL="69168" marR="69168" marT="34584" marB="34584"/>
                </a:tc>
                <a:tc>
                  <a:txBody>
                    <a:bodyPr/>
                    <a:lstStyle/>
                    <a:p>
                      <a:r>
                        <a:rPr lang="en-GB" sz="1400" dirty="0"/>
                        <a:t>Direction </a:t>
                      </a:r>
                      <a:r>
                        <a:rPr lang="en-GB" sz="1400" dirty="0" err="1"/>
                        <a:t>Santé</a:t>
                      </a:r>
                      <a:endParaRPr lang="en-GB" sz="1400" dirty="0"/>
                    </a:p>
                  </a:txBody>
                  <a:tcPr marL="69168" marR="69168" marT="34584" marB="34584"/>
                </a:tc>
                <a:extLst>
                  <a:ext uri="{0D108BD9-81ED-4DB2-BD59-A6C34878D82A}">
                    <a16:rowId xmlns:a16="http://schemas.microsoft.com/office/drawing/2014/main" val="2628915322"/>
                  </a:ext>
                </a:extLst>
              </a:tr>
            </a:tbl>
          </a:graphicData>
        </a:graphic>
      </p:graphicFrame>
    </p:spTree>
    <p:extLst>
      <p:ext uri="{BB962C8B-B14F-4D97-AF65-F5344CB8AC3E}">
        <p14:creationId xmlns:p14="http://schemas.microsoft.com/office/powerpoint/2010/main" val="326738705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Rectangle 2"/>
          <p:cNvSpPr>
            <a:spLocks noGrp="1" noChangeArrowheads="1"/>
          </p:cNvSpPr>
          <p:nvPr>
            <p:ph type="title"/>
          </p:nvPr>
        </p:nvSpPr>
        <p:spPr/>
        <p:txBody>
          <a:bodyPr/>
          <a:lstStyle/>
          <a:p>
            <a:pPr eaLnBrk="1" hangingPunct="1"/>
            <a:r>
              <a:rPr lang="fr-LU"/>
              <a:t>Ordre du jour </a:t>
            </a:r>
            <a:endParaRPr lang="en-US"/>
          </a:p>
        </p:txBody>
      </p:sp>
      <p:sp>
        <p:nvSpPr>
          <p:cNvPr id="15363" name="Rectangle 3"/>
          <p:cNvSpPr>
            <a:spLocks noGrp="1" noChangeArrowheads="1"/>
          </p:cNvSpPr>
          <p:nvPr>
            <p:ph idx="1"/>
          </p:nvPr>
        </p:nvSpPr>
        <p:spPr>
          <a:xfrm>
            <a:off x="822960" y="1844824"/>
            <a:ext cx="7925753" cy="4281339"/>
          </a:xfrm>
        </p:spPr>
        <p:txBody>
          <a:bodyPr>
            <a:normAutofit/>
          </a:bodyPr>
          <a:lstStyle/>
          <a:p>
            <a:pPr marL="514350" indent="-514350" eaLnBrk="1" hangingPunct="1">
              <a:lnSpc>
                <a:spcPct val="80000"/>
              </a:lnSpc>
              <a:buFont typeface="+mj-lt"/>
              <a:buAutoNum type="arabicPeriod"/>
              <a:defRPr/>
            </a:pPr>
            <a:r>
              <a:rPr lang="fr-LU" sz="2400" dirty="0"/>
              <a:t>Allocution du Président</a:t>
            </a:r>
          </a:p>
          <a:p>
            <a:pPr marL="514350" indent="-514350" eaLnBrk="1" hangingPunct="1">
              <a:lnSpc>
                <a:spcPct val="80000"/>
              </a:lnSpc>
              <a:buFont typeface="+mj-lt"/>
              <a:buAutoNum type="arabicPeriod"/>
              <a:defRPr/>
            </a:pPr>
            <a:r>
              <a:rPr lang="fr-LU" sz="2400" dirty="0"/>
              <a:t>Rapport des activités de l'exercice passé</a:t>
            </a:r>
          </a:p>
          <a:p>
            <a:pPr marL="514350" indent="-514350" eaLnBrk="1" hangingPunct="1">
              <a:lnSpc>
                <a:spcPct val="80000"/>
              </a:lnSpc>
              <a:buFont typeface="+mj-lt"/>
              <a:buAutoNum type="arabicPeriod"/>
              <a:defRPr/>
            </a:pPr>
            <a:r>
              <a:rPr lang="fr-LU" sz="2400" dirty="0"/>
              <a:t>Bilan du Trésorier</a:t>
            </a:r>
          </a:p>
          <a:p>
            <a:pPr marL="514350" indent="-514350" eaLnBrk="1" hangingPunct="1">
              <a:lnSpc>
                <a:spcPct val="80000"/>
              </a:lnSpc>
              <a:buFont typeface="+mj-lt"/>
              <a:buAutoNum type="arabicPeriod"/>
              <a:defRPr/>
            </a:pPr>
            <a:r>
              <a:rPr lang="fr-LU" sz="2400" dirty="0"/>
              <a:t>Rapport des Réviseurs de comptes</a:t>
            </a:r>
          </a:p>
          <a:p>
            <a:pPr marL="514350" indent="-514350" eaLnBrk="1" hangingPunct="1">
              <a:lnSpc>
                <a:spcPct val="80000"/>
              </a:lnSpc>
              <a:buFont typeface="+mj-lt"/>
              <a:buAutoNum type="arabicPeriod"/>
              <a:defRPr/>
            </a:pPr>
            <a:r>
              <a:rPr lang="fr-LU" sz="2400" dirty="0"/>
              <a:t>Décharge du Conseil d'Administration</a:t>
            </a:r>
          </a:p>
          <a:p>
            <a:pPr marL="514350" indent="-514350" eaLnBrk="1" hangingPunct="1">
              <a:lnSpc>
                <a:spcPct val="80000"/>
              </a:lnSpc>
              <a:buFont typeface="+mj-lt"/>
              <a:buAutoNum type="arabicPeriod"/>
              <a:defRPr/>
            </a:pPr>
            <a:r>
              <a:rPr lang="fr-LU" sz="2400" dirty="0"/>
              <a:t>Désignation des Réviseurs de comptes</a:t>
            </a:r>
          </a:p>
          <a:p>
            <a:pPr marL="514350" indent="-514350" eaLnBrk="1" hangingPunct="1">
              <a:lnSpc>
                <a:spcPct val="80000"/>
              </a:lnSpc>
              <a:buFont typeface="+mj-lt"/>
              <a:buAutoNum type="arabicPeriod"/>
              <a:defRPr/>
            </a:pPr>
            <a:r>
              <a:rPr lang="fr-FR" sz="2400" dirty="0"/>
              <a:t>Présentation des nouveaux membres</a:t>
            </a:r>
          </a:p>
          <a:p>
            <a:pPr marL="514350" indent="-514350" eaLnBrk="1" hangingPunct="1">
              <a:lnSpc>
                <a:spcPct val="80000"/>
              </a:lnSpc>
              <a:buFont typeface="+mj-lt"/>
              <a:buAutoNum type="arabicPeriod"/>
              <a:defRPr/>
            </a:pPr>
            <a:r>
              <a:rPr lang="fr-LU" sz="2400" b="1" dirty="0">
                <a:solidFill>
                  <a:schemeClr val="accent3"/>
                </a:solidFill>
              </a:rPr>
              <a:t>Composition du conseil d'Administration</a:t>
            </a:r>
          </a:p>
          <a:p>
            <a:pPr marL="514350" indent="-514350" eaLnBrk="1" hangingPunct="1">
              <a:lnSpc>
                <a:spcPct val="80000"/>
              </a:lnSpc>
              <a:buFont typeface="+mj-lt"/>
              <a:buAutoNum type="arabicPeriod"/>
              <a:defRPr/>
            </a:pPr>
            <a:r>
              <a:rPr lang="fr-CH" sz="2400" dirty="0"/>
              <a:t>Divers</a:t>
            </a:r>
            <a:endParaRPr lang="en-US" sz="2400" dirty="0"/>
          </a:p>
        </p:txBody>
      </p:sp>
      <p:pic>
        <p:nvPicPr>
          <p:cNvPr id="2" name="Image 1">
            <a:extLst>
              <a:ext uri="{FF2B5EF4-FFF2-40B4-BE49-F238E27FC236}">
                <a16:creationId xmlns:a16="http://schemas.microsoft.com/office/drawing/2014/main" id="{0692ADBB-8146-3093-CD16-7201D55CBA2E}"/>
              </a:ext>
            </a:extLst>
          </p:cNvPr>
          <p:cNvPicPr>
            <a:picLocks noChangeAspect="1"/>
          </p:cNvPicPr>
          <p:nvPr/>
        </p:nvPicPr>
        <p:blipFill>
          <a:blip r:embed="rId2"/>
          <a:stretch>
            <a:fillRect/>
          </a:stretch>
        </p:blipFill>
        <p:spPr>
          <a:xfrm>
            <a:off x="8043018" y="161000"/>
            <a:ext cx="988760" cy="934885"/>
          </a:xfrm>
          <a:prstGeom prst="rect">
            <a:avLst/>
          </a:prstGeom>
        </p:spPr>
      </p:pic>
    </p:spTree>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Rectangle 2"/>
          <p:cNvSpPr>
            <a:spLocks noGrp="1" noChangeArrowheads="1"/>
          </p:cNvSpPr>
          <p:nvPr>
            <p:ph type="title"/>
          </p:nvPr>
        </p:nvSpPr>
        <p:spPr>
          <a:xfrm>
            <a:off x="457200" y="122238"/>
            <a:ext cx="7715200" cy="1295400"/>
          </a:xfrm>
        </p:spPr>
        <p:txBody>
          <a:bodyPr/>
          <a:lstStyle/>
          <a:p>
            <a:pPr eaLnBrk="1" hangingPunct="1"/>
            <a:r>
              <a:rPr lang="fr-CH" sz="3100" dirty="0"/>
              <a:t>Composition du conseil d’administration 2023-24</a:t>
            </a:r>
            <a:r>
              <a:rPr lang="fr-CH" dirty="0"/>
              <a:t> </a:t>
            </a:r>
            <a:endParaRPr lang="en-US" dirty="0"/>
          </a:p>
        </p:txBody>
      </p:sp>
      <p:sp>
        <p:nvSpPr>
          <p:cNvPr id="16387" name="Rectangle 3"/>
          <p:cNvSpPr>
            <a:spLocks noGrp="1" noChangeArrowheads="1"/>
          </p:cNvSpPr>
          <p:nvPr>
            <p:ph idx="1"/>
          </p:nvPr>
        </p:nvSpPr>
        <p:spPr>
          <a:xfrm>
            <a:off x="827584" y="1844824"/>
            <a:ext cx="8136904" cy="4463901"/>
          </a:xfrm>
        </p:spPr>
        <p:txBody>
          <a:bodyPr>
            <a:normAutofit lnSpcReduction="10000"/>
          </a:bodyPr>
          <a:lstStyle/>
          <a:p>
            <a:pPr eaLnBrk="1" hangingPunct="1">
              <a:lnSpc>
                <a:spcPct val="110000"/>
              </a:lnSpc>
              <a:spcBef>
                <a:spcPct val="0"/>
              </a:spcBef>
              <a:buSzTx/>
            </a:pPr>
            <a:r>
              <a:rPr lang="fr-LU" sz="2200" dirty="0"/>
              <a:t>Comité exécutif</a:t>
            </a:r>
          </a:p>
          <a:p>
            <a:pPr lvl="1" eaLnBrk="1" hangingPunct="1">
              <a:lnSpc>
                <a:spcPct val="110000"/>
              </a:lnSpc>
              <a:spcBef>
                <a:spcPct val="0"/>
              </a:spcBef>
              <a:buSzTx/>
              <a:buFont typeface="Wingdings" pitchFamily="2" charset="2"/>
              <a:buNone/>
            </a:pPr>
            <a:r>
              <a:rPr lang="fr-LU" sz="1600" i="1" dirty="0"/>
              <a:t>Président</a:t>
            </a:r>
            <a:r>
              <a:rPr lang="fr-LU" sz="1600" dirty="0"/>
              <a:t>			Dr Marc Jacoby</a:t>
            </a:r>
          </a:p>
          <a:p>
            <a:pPr lvl="1" eaLnBrk="1" hangingPunct="1">
              <a:lnSpc>
                <a:spcPct val="110000"/>
              </a:lnSpc>
              <a:spcBef>
                <a:spcPct val="0"/>
              </a:spcBef>
              <a:buSzTx/>
              <a:buFont typeface="Wingdings" pitchFamily="2" charset="2"/>
              <a:buNone/>
            </a:pPr>
            <a:r>
              <a:rPr lang="fr-LU" sz="1600" i="1" dirty="0"/>
              <a:t>Vice-président	</a:t>
            </a:r>
            <a:r>
              <a:rPr lang="fr-LU" sz="1600" dirty="0"/>
              <a:t>		Dr Nicole Majery</a:t>
            </a:r>
          </a:p>
          <a:p>
            <a:pPr lvl="1" eaLnBrk="1" hangingPunct="1">
              <a:lnSpc>
                <a:spcPct val="110000"/>
              </a:lnSpc>
              <a:spcBef>
                <a:spcPct val="0"/>
              </a:spcBef>
              <a:buSzTx/>
              <a:buFont typeface="Wingdings" pitchFamily="2" charset="2"/>
              <a:buNone/>
            </a:pPr>
            <a:r>
              <a:rPr lang="fr-LU" sz="1600" i="1" dirty="0"/>
              <a:t>Secrétaire</a:t>
            </a:r>
            <a:r>
              <a:rPr lang="fr-LU" sz="1600" dirty="0"/>
              <a:t>			Dr Stefanie </a:t>
            </a:r>
            <a:r>
              <a:rPr lang="fr-LU" sz="1600" dirty="0" err="1"/>
              <a:t>Edle</a:t>
            </a:r>
            <a:r>
              <a:rPr lang="fr-LU" sz="1600" dirty="0"/>
              <a:t> Von </a:t>
            </a:r>
            <a:r>
              <a:rPr lang="fr-LU" sz="1600" dirty="0" err="1"/>
              <a:t>Hoessle</a:t>
            </a:r>
            <a:endParaRPr lang="fr-LU" sz="1600" dirty="0">
              <a:solidFill>
                <a:srgbClr val="BFBFBF"/>
              </a:solidFill>
            </a:endParaRPr>
          </a:p>
          <a:p>
            <a:pPr lvl="1" eaLnBrk="1" hangingPunct="1">
              <a:lnSpc>
                <a:spcPct val="110000"/>
              </a:lnSpc>
              <a:spcBef>
                <a:spcPct val="0"/>
              </a:spcBef>
              <a:buSzTx/>
              <a:buFont typeface="Wingdings" pitchFamily="2" charset="2"/>
              <a:buNone/>
            </a:pPr>
            <a:r>
              <a:rPr lang="fr-LU" sz="1600" i="1" dirty="0"/>
              <a:t>Trésorier</a:t>
            </a:r>
            <a:r>
              <a:rPr lang="fr-LU" sz="1600" dirty="0"/>
              <a:t>			Dr Sébastien Wong</a:t>
            </a:r>
          </a:p>
          <a:p>
            <a:pPr eaLnBrk="1" hangingPunct="1">
              <a:lnSpc>
                <a:spcPct val="110000"/>
              </a:lnSpc>
              <a:spcBef>
                <a:spcPct val="0"/>
              </a:spcBef>
              <a:buSzTx/>
            </a:pPr>
            <a:r>
              <a:rPr lang="fr-LU" sz="2200" dirty="0"/>
              <a:t>Membres </a:t>
            </a:r>
          </a:p>
          <a:p>
            <a:pPr lvl="1" eaLnBrk="1" hangingPunct="1">
              <a:lnSpc>
                <a:spcPct val="110000"/>
              </a:lnSpc>
              <a:spcBef>
                <a:spcPct val="0"/>
              </a:spcBef>
              <a:buSzTx/>
              <a:buFont typeface="Wingdings" pitchFamily="2" charset="2"/>
              <a:buNone/>
            </a:pPr>
            <a:r>
              <a:rPr lang="fr-LU" sz="1600" dirty="0"/>
              <a:t>Dr Elisabeta Pletea			Dr Kawtare Zilate (Collaboration IDE) 	     </a:t>
            </a:r>
          </a:p>
          <a:p>
            <a:pPr lvl="1" eaLnBrk="1" hangingPunct="1">
              <a:lnSpc>
                <a:spcPct val="110000"/>
              </a:lnSpc>
              <a:spcBef>
                <a:spcPct val="0"/>
              </a:spcBef>
              <a:buSzTx/>
              <a:buFont typeface="Wingdings" pitchFamily="2" charset="2"/>
              <a:buNone/>
            </a:pPr>
            <a:r>
              <a:rPr lang="fr-LU" sz="1600" dirty="0"/>
              <a:t>Dr Patrizia Thiry	               		Dr Irina Minyem </a:t>
            </a:r>
          </a:p>
          <a:p>
            <a:pPr lvl="1" eaLnBrk="1" hangingPunct="1">
              <a:lnSpc>
                <a:spcPct val="110000"/>
              </a:lnSpc>
              <a:spcBef>
                <a:spcPct val="0"/>
              </a:spcBef>
              <a:buSzTx/>
              <a:buFont typeface="Wingdings" pitchFamily="2" charset="2"/>
              <a:buNone/>
            </a:pPr>
            <a:r>
              <a:rPr lang="fr-LU" sz="1600" dirty="0"/>
              <a:t>Dr Vincent Marion (Formations)	Dr Sandrine Tomasini	</a:t>
            </a:r>
          </a:p>
          <a:p>
            <a:pPr lvl="1" eaLnBrk="1" hangingPunct="1">
              <a:lnSpc>
                <a:spcPct val="110000"/>
              </a:lnSpc>
              <a:spcBef>
                <a:spcPct val="0"/>
              </a:spcBef>
              <a:buSzTx/>
              <a:buFont typeface="Wingdings" pitchFamily="2" charset="2"/>
              <a:buNone/>
            </a:pPr>
            <a:r>
              <a:rPr lang="fr-LU" sz="1600" dirty="0"/>
              <a:t>Dr Karine Mucciante		Dr Marie-Paule Schneider </a:t>
            </a:r>
          </a:p>
          <a:p>
            <a:pPr lvl="1" eaLnBrk="1" hangingPunct="1">
              <a:lnSpc>
                <a:spcPct val="110000"/>
              </a:lnSpc>
              <a:spcBef>
                <a:spcPct val="0"/>
              </a:spcBef>
              <a:buSzTx/>
              <a:buFont typeface="Wingdings" pitchFamily="2" charset="2"/>
              <a:buNone/>
            </a:pPr>
            <a:r>
              <a:rPr lang="fr-LU" sz="1600" i="1" dirty="0"/>
              <a:t>Dr Thierry Grimée</a:t>
            </a:r>
            <a:r>
              <a:rPr lang="fr-LU" sz="1600" dirty="0"/>
              <a:t>			Dr Armin Koegel</a:t>
            </a:r>
          </a:p>
          <a:p>
            <a:pPr lvl="1" eaLnBrk="1" hangingPunct="1">
              <a:lnSpc>
                <a:spcPct val="110000"/>
              </a:lnSpc>
              <a:spcBef>
                <a:spcPct val="0"/>
              </a:spcBef>
              <a:buSzTx/>
              <a:buFont typeface="Wingdings" pitchFamily="2" charset="2"/>
              <a:buNone/>
            </a:pPr>
            <a:endParaRPr lang="fr-LU" sz="1600" dirty="0"/>
          </a:p>
          <a:p>
            <a:pPr>
              <a:lnSpc>
                <a:spcPct val="110000"/>
              </a:lnSpc>
              <a:spcBef>
                <a:spcPct val="0"/>
              </a:spcBef>
              <a:buSzTx/>
              <a:buNone/>
            </a:pPr>
            <a:r>
              <a:rPr lang="fr-LU" sz="2200" dirty="0">
                <a:solidFill>
                  <a:schemeClr val="bg1">
                    <a:lumMod val="50000"/>
                  </a:schemeClr>
                </a:solidFill>
              </a:rPr>
              <a:t> </a:t>
            </a:r>
            <a:r>
              <a:rPr lang="fr-LU" sz="2200" dirty="0"/>
              <a:t>Candidature 2024-25		</a:t>
            </a:r>
            <a:r>
              <a:rPr lang="fr-LU" sz="1800" dirty="0"/>
              <a:t>Dr Hicham </a:t>
            </a:r>
            <a:r>
              <a:rPr lang="fr-LU" sz="1800" dirty="0" err="1"/>
              <a:t>Mokkadem</a:t>
            </a:r>
            <a:endParaRPr lang="fr-LU" sz="1800" dirty="0"/>
          </a:p>
          <a:p>
            <a:pPr lvl="1" eaLnBrk="1" hangingPunct="1">
              <a:lnSpc>
                <a:spcPct val="110000"/>
              </a:lnSpc>
              <a:spcBef>
                <a:spcPct val="0"/>
              </a:spcBef>
              <a:buSzTx/>
              <a:buFont typeface="Wingdings" pitchFamily="2" charset="2"/>
              <a:buNone/>
            </a:pPr>
            <a:endParaRPr lang="fr-LU" sz="1600" dirty="0"/>
          </a:p>
        </p:txBody>
      </p:sp>
      <p:pic>
        <p:nvPicPr>
          <p:cNvPr id="2" name="Image 1">
            <a:extLst>
              <a:ext uri="{FF2B5EF4-FFF2-40B4-BE49-F238E27FC236}">
                <a16:creationId xmlns:a16="http://schemas.microsoft.com/office/drawing/2014/main" id="{552A91ED-0DA5-68EB-5199-C6A2F60F441F}"/>
              </a:ext>
            </a:extLst>
          </p:cNvPr>
          <p:cNvPicPr>
            <a:picLocks noChangeAspect="1"/>
          </p:cNvPicPr>
          <p:nvPr/>
        </p:nvPicPr>
        <p:blipFill>
          <a:blip r:embed="rId3"/>
          <a:stretch>
            <a:fillRect/>
          </a:stretch>
        </p:blipFill>
        <p:spPr>
          <a:xfrm>
            <a:off x="8043018" y="161000"/>
            <a:ext cx="988760" cy="934885"/>
          </a:xfrm>
          <a:prstGeom prst="rect">
            <a:avLst/>
          </a:prstGeom>
        </p:spPr>
      </p:pic>
    </p:spTree>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Rectangle 2"/>
          <p:cNvSpPr>
            <a:spLocks noGrp="1" noChangeArrowheads="1"/>
          </p:cNvSpPr>
          <p:nvPr>
            <p:ph type="title"/>
          </p:nvPr>
        </p:nvSpPr>
        <p:spPr/>
        <p:txBody>
          <a:bodyPr/>
          <a:lstStyle/>
          <a:p>
            <a:pPr eaLnBrk="1" hangingPunct="1"/>
            <a:r>
              <a:rPr lang="fr-LU"/>
              <a:t>Ordre du jour </a:t>
            </a:r>
            <a:endParaRPr lang="en-US"/>
          </a:p>
        </p:txBody>
      </p:sp>
      <p:sp>
        <p:nvSpPr>
          <p:cNvPr id="55298" name="Rectangle 3"/>
          <p:cNvSpPr>
            <a:spLocks noGrp="1" noChangeArrowheads="1"/>
          </p:cNvSpPr>
          <p:nvPr>
            <p:ph idx="1"/>
          </p:nvPr>
        </p:nvSpPr>
        <p:spPr>
          <a:xfrm>
            <a:off x="822960" y="1844824"/>
            <a:ext cx="8070215" cy="4281339"/>
          </a:xfrm>
        </p:spPr>
        <p:txBody>
          <a:bodyPr>
            <a:normAutofit/>
          </a:bodyPr>
          <a:lstStyle/>
          <a:p>
            <a:pPr eaLnBrk="1" hangingPunct="1">
              <a:lnSpc>
                <a:spcPct val="80000"/>
              </a:lnSpc>
            </a:pPr>
            <a:r>
              <a:rPr lang="fr-LU" sz="2400" dirty="0"/>
              <a:t>Allocution du Président</a:t>
            </a:r>
          </a:p>
          <a:p>
            <a:pPr eaLnBrk="1" hangingPunct="1">
              <a:lnSpc>
                <a:spcPct val="80000"/>
              </a:lnSpc>
            </a:pPr>
            <a:r>
              <a:rPr lang="fr-LU" sz="2400" dirty="0"/>
              <a:t>Rapport des activités de l'exercice passé</a:t>
            </a:r>
          </a:p>
          <a:p>
            <a:pPr eaLnBrk="1" hangingPunct="1">
              <a:lnSpc>
                <a:spcPct val="80000"/>
              </a:lnSpc>
            </a:pPr>
            <a:r>
              <a:rPr lang="fr-LU" sz="2400" dirty="0"/>
              <a:t>Bilan du Trésorier</a:t>
            </a:r>
          </a:p>
          <a:p>
            <a:pPr eaLnBrk="1" hangingPunct="1">
              <a:lnSpc>
                <a:spcPct val="80000"/>
              </a:lnSpc>
            </a:pPr>
            <a:r>
              <a:rPr lang="fr-LU" sz="2400" dirty="0"/>
              <a:t>Rapport des Réviseurs de comptes</a:t>
            </a:r>
          </a:p>
          <a:p>
            <a:pPr eaLnBrk="1" hangingPunct="1">
              <a:lnSpc>
                <a:spcPct val="80000"/>
              </a:lnSpc>
            </a:pPr>
            <a:r>
              <a:rPr lang="fr-LU" sz="2400" dirty="0"/>
              <a:t>Décharge du Conseil d'Administration</a:t>
            </a:r>
          </a:p>
          <a:p>
            <a:pPr eaLnBrk="1" hangingPunct="1">
              <a:lnSpc>
                <a:spcPct val="80000"/>
              </a:lnSpc>
            </a:pPr>
            <a:r>
              <a:rPr lang="fr-LU" sz="2400" dirty="0"/>
              <a:t>Désignation des Réviseurs de comptes</a:t>
            </a:r>
          </a:p>
          <a:p>
            <a:pPr eaLnBrk="1" hangingPunct="1">
              <a:lnSpc>
                <a:spcPct val="80000"/>
              </a:lnSpc>
            </a:pPr>
            <a:r>
              <a:rPr lang="fr-FR" sz="2400" dirty="0"/>
              <a:t>Présentation des nouveaux membres</a:t>
            </a:r>
          </a:p>
          <a:p>
            <a:pPr eaLnBrk="1" hangingPunct="1">
              <a:lnSpc>
                <a:spcPct val="80000"/>
              </a:lnSpc>
            </a:pPr>
            <a:r>
              <a:rPr lang="fr-LU" sz="2400" dirty="0"/>
              <a:t>Composition du conseil d'Administration</a:t>
            </a:r>
          </a:p>
          <a:p>
            <a:pPr eaLnBrk="1" hangingPunct="1">
              <a:lnSpc>
                <a:spcPct val="80000"/>
              </a:lnSpc>
            </a:pPr>
            <a:r>
              <a:rPr lang="fr-LU" sz="2400" b="1" dirty="0">
                <a:solidFill>
                  <a:schemeClr val="accent1"/>
                </a:solidFill>
              </a:rPr>
              <a:t>Divers</a:t>
            </a:r>
          </a:p>
        </p:txBody>
      </p:sp>
      <p:pic>
        <p:nvPicPr>
          <p:cNvPr id="2" name="Image 1">
            <a:extLst>
              <a:ext uri="{FF2B5EF4-FFF2-40B4-BE49-F238E27FC236}">
                <a16:creationId xmlns:a16="http://schemas.microsoft.com/office/drawing/2014/main" id="{95468182-2547-FF10-8BEE-201EA7AED885}"/>
              </a:ext>
            </a:extLst>
          </p:cNvPr>
          <p:cNvPicPr>
            <a:picLocks noChangeAspect="1"/>
          </p:cNvPicPr>
          <p:nvPr/>
        </p:nvPicPr>
        <p:blipFill>
          <a:blip r:embed="rId3"/>
          <a:stretch>
            <a:fillRect/>
          </a:stretch>
        </p:blipFill>
        <p:spPr>
          <a:xfrm>
            <a:off x="8043018" y="161000"/>
            <a:ext cx="988760" cy="934885"/>
          </a:xfrm>
          <a:prstGeom prst="rect">
            <a:avLst/>
          </a:prstGeom>
        </p:spPr>
      </p:pic>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4"/>
          <p:cNvSpPr>
            <a:spLocks noGrp="1" noChangeArrowheads="1"/>
          </p:cNvSpPr>
          <p:nvPr>
            <p:ph type="ctrTitle"/>
          </p:nvPr>
        </p:nvSpPr>
        <p:spPr/>
        <p:txBody>
          <a:bodyPr/>
          <a:lstStyle/>
          <a:p>
            <a:pPr eaLnBrk="1" hangingPunct="1"/>
            <a:r>
              <a:rPr lang="fr-CH" dirty="0"/>
              <a:t>Journée ALSAT 2024</a:t>
            </a:r>
            <a:endParaRPr lang="en-US" dirty="0"/>
          </a:p>
        </p:txBody>
      </p:sp>
      <p:sp>
        <p:nvSpPr>
          <p:cNvPr id="21507" name="Rectangle 5"/>
          <p:cNvSpPr>
            <a:spLocks noGrp="1" noChangeArrowheads="1"/>
          </p:cNvSpPr>
          <p:nvPr>
            <p:ph type="subTitle" idx="1"/>
          </p:nvPr>
        </p:nvSpPr>
        <p:spPr/>
        <p:txBody>
          <a:bodyPr>
            <a:normAutofit fontScale="92500" lnSpcReduction="20000"/>
          </a:bodyPr>
          <a:lstStyle/>
          <a:p>
            <a:pPr eaLnBrk="1" hangingPunct="1"/>
            <a:r>
              <a:rPr lang="fr-CH" dirty="0"/>
              <a:t>Ordre du jour </a:t>
            </a:r>
          </a:p>
          <a:p>
            <a:pPr eaLnBrk="1" hangingPunct="1"/>
            <a:r>
              <a:rPr lang="fr-CH" dirty="0"/>
              <a:t>Assemblée Générale</a:t>
            </a:r>
          </a:p>
          <a:p>
            <a:pPr eaLnBrk="1" hangingPunct="1"/>
            <a:r>
              <a:rPr lang="fr-CH" sz="2000" i="1" dirty="0"/>
              <a:t>29/11/2022</a:t>
            </a:r>
            <a:endParaRPr lang="en-US" sz="2000" i="1" dirty="0"/>
          </a:p>
        </p:txBody>
      </p:sp>
    </p:spTree>
    <p:extLst>
      <p:ext uri="{BB962C8B-B14F-4D97-AF65-F5344CB8AC3E}">
        <p14:creationId xmlns:p14="http://schemas.microsoft.com/office/powerpoint/2010/main" val="1845971170"/>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fr-LU" dirty="0"/>
              <a:t>Ordre du jour AG </a:t>
            </a:r>
            <a:endParaRPr lang="en-US" dirty="0"/>
          </a:p>
        </p:txBody>
      </p:sp>
      <p:sp>
        <p:nvSpPr>
          <p:cNvPr id="4099" name="Rectangle 3"/>
          <p:cNvSpPr>
            <a:spLocks noGrp="1" noChangeArrowheads="1"/>
          </p:cNvSpPr>
          <p:nvPr>
            <p:ph idx="1"/>
          </p:nvPr>
        </p:nvSpPr>
        <p:spPr>
          <a:xfrm>
            <a:off x="822960" y="1844824"/>
            <a:ext cx="7925753" cy="4281339"/>
          </a:xfrm>
        </p:spPr>
        <p:txBody>
          <a:bodyPr>
            <a:normAutofit/>
          </a:bodyPr>
          <a:lstStyle/>
          <a:p>
            <a:pPr marL="514350" indent="-514350" eaLnBrk="1" hangingPunct="1">
              <a:lnSpc>
                <a:spcPct val="80000"/>
              </a:lnSpc>
              <a:buFont typeface="+mj-lt"/>
              <a:buAutoNum type="arabicPeriod"/>
            </a:pPr>
            <a:r>
              <a:rPr lang="fr-LU" sz="2400" b="1" dirty="0">
                <a:solidFill>
                  <a:schemeClr val="accent3"/>
                </a:solidFill>
              </a:rPr>
              <a:t>Allocution du Président</a:t>
            </a:r>
          </a:p>
          <a:p>
            <a:pPr marL="514350" indent="-514350" eaLnBrk="1" hangingPunct="1">
              <a:lnSpc>
                <a:spcPct val="80000"/>
              </a:lnSpc>
              <a:buFont typeface="+mj-lt"/>
              <a:buAutoNum type="arabicPeriod"/>
            </a:pPr>
            <a:r>
              <a:rPr lang="fr-LU" sz="2400" dirty="0"/>
              <a:t>Rapport des activités de l'exercice passé</a:t>
            </a:r>
          </a:p>
          <a:p>
            <a:pPr marL="514350" indent="-514350" eaLnBrk="1" hangingPunct="1">
              <a:lnSpc>
                <a:spcPct val="80000"/>
              </a:lnSpc>
              <a:buFont typeface="+mj-lt"/>
              <a:buAutoNum type="arabicPeriod"/>
            </a:pPr>
            <a:r>
              <a:rPr lang="fr-LU" sz="2400" dirty="0"/>
              <a:t>Bilan du Trésorier</a:t>
            </a:r>
          </a:p>
          <a:p>
            <a:pPr marL="514350" indent="-514350" eaLnBrk="1" hangingPunct="1">
              <a:lnSpc>
                <a:spcPct val="80000"/>
              </a:lnSpc>
              <a:buFont typeface="+mj-lt"/>
              <a:buAutoNum type="arabicPeriod"/>
            </a:pPr>
            <a:r>
              <a:rPr lang="fr-LU" sz="2400" dirty="0"/>
              <a:t>Rapport des Réviseurs de comptes</a:t>
            </a:r>
          </a:p>
          <a:p>
            <a:pPr marL="514350" indent="-514350" eaLnBrk="1" hangingPunct="1">
              <a:lnSpc>
                <a:spcPct val="80000"/>
              </a:lnSpc>
              <a:buFont typeface="+mj-lt"/>
              <a:buAutoNum type="arabicPeriod"/>
            </a:pPr>
            <a:r>
              <a:rPr lang="fr-LU" sz="2400" dirty="0"/>
              <a:t>Décharge du Conseil d'Administration</a:t>
            </a:r>
          </a:p>
          <a:p>
            <a:pPr marL="514350" indent="-514350" eaLnBrk="1" hangingPunct="1">
              <a:lnSpc>
                <a:spcPct val="80000"/>
              </a:lnSpc>
              <a:buFont typeface="+mj-lt"/>
              <a:buAutoNum type="arabicPeriod"/>
            </a:pPr>
            <a:r>
              <a:rPr lang="fr-LU" sz="2400" dirty="0"/>
              <a:t>Désignation des Réviseurs de comptes </a:t>
            </a:r>
          </a:p>
          <a:p>
            <a:pPr marL="514350" indent="-514350" eaLnBrk="1" hangingPunct="1">
              <a:lnSpc>
                <a:spcPct val="80000"/>
              </a:lnSpc>
              <a:buFont typeface="+mj-lt"/>
              <a:buAutoNum type="arabicPeriod"/>
            </a:pPr>
            <a:r>
              <a:rPr lang="fr-FR" sz="2400" dirty="0"/>
              <a:t>Présentation des nouveaux membres</a:t>
            </a:r>
          </a:p>
          <a:p>
            <a:pPr marL="514350" indent="-514350" eaLnBrk="1" hangingPunct="1">
              <a:lnSpc>
                <a:spcPct val="80000"/>
              </a:lnSpc>
              <a:buFont typeface="+mj-lt"/>
              <a:buAutoNum type="arabicPeriod"/>
            </a:pPr>
            <a:r>
              <a:rPr lang="fr-LU" sz="2400" dirty="0"/>
              <a:t>Conseil d'Administration</a:t>
            </a:r>
          </a:p>
          <a:p>
            <a:pPr marL="514350" indent="-514350" eaLnBrk="1" hangingPunct="1">
              <a:lnSpc>
                <a:spcPct val="80000"/>
              </a:lnSpc>
              <a:buFont typeface="+mj-lt"/>
              <a:buAutoNum type="arabicPeriod"/>
            </a:pPr>
            <a:r>
              <a:rPr lang="fr-CH" sz="2400" dirty="0"/>
              <a:t>Divers</a:t>
            </a:r>
          </a:p>
          <a:p>
            <a:pPr eaLnBrk="1" hangingPunct="1">
              <a:lnSpc>
                <a:spcPct val="80000"/>
              </a:lnSpc>
            </a:pPr>
            <a:endParaRPr lang="fr-FR" sz="2600" dirty="0"/>
          </a:p>
          <a:p>
            <a:pPr eaLnBrk="1" hangingPunct="1">
              <a:lnSpc>
                <a:spcPct val="80000"/>
              </a:lnSpc>
            </a:pPr>
            <a:endParaRPr lang="en-US" sz="2600" dirty="0"/>
          </a:p>
        </p:txBody>
      </p:sp>
      <p:pic>
        <p:nvPicPr>
          <p:cNvPr id="2" name="Image 1">
            <a:extLst>
              <a:ext uri="{FF2B5EF4-FFF2-40B4-BE49-F238E27FC236}">
                <a16:creationId xmlns:a16="http://schemas.microsoft.com/office/drawing/2014/main" id="{B3FE639B-B9C9-6911-B069-9EBB21158AA2}"/>
              </a:ext>
            </a:extLst>
          </p:cNvPr>
          <p:cNvPicPr>
            <a:picLocks noChangeAspect="1"/>
          </p:cNvPicPr>
          <p:nvPr/>
        </p:nvPicPr>
        <p:blipFill>
          <a:blip r:embed="rId3"/>
          <a:stretch>
            <a:fillRect/>
          </a:stretch>
        </p:blipFill>
        <p:spPr>
          <a:xfrm>
            <a:off x="8043018" y="161000"/>
            <a:ext cx="988760" cy="934885"/>
          </a:xfrm>
          <a:prstGeom prst="rect">
            <a:avLst/>
          </a:prstGeom>
        </p:spPr>
      </p:pic>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fr-LU"/>
              <a:t>Ordre du jour </a:t>
            </a:r>
            <a:endParaRPr lang="en-US"/>
          </a:p>
        </p:txBody>
      </p:sp>
      <p:sp>
        <p:nvSpPr>
          <p:cNvPr id="5123" name="Rectangle 3"/>
          <p:cNvSpPr>
            <a:spLocks noGrp="1" noChangeArrowheads="1"/>
          </p:cNvSpPr>
          <p:nvPr>
            <p:ph idx="1"/>
          </p:nvPr>
        </p:nvSpPr>
        <p:spPr>
          <a:xfrm>
            <a:off x="822960" y="1844823"/>
            <a:ext cx="7925753" cy="4281339"/>
          </a:xfrm>
        </p:spPr>
        <p:txBody>
          <a:bodyPr>
            <a:normAutofit/>
          </a:bodyPr>
          <a:lstStyle/>
          <a:p>
            <a:pPr marL="514350" indent="-514350" eaLnBrk="1" hangingPunct="1">
              <a:lnSpc>
                <a:spcPct val="80000"/>
              </a:lnSpc>
              <a:buFont typeface="+mj-lt"/>
              <a:buAutoNum type="arabicPeriod"/>
            </a:pPr>
            <a:r>
              <a:rPr lang="fr-LU" sz="2400" dirty="0"/>
              <a:t>Allocution du Président</a:t>
            </a:r>
          </a:p>
          <a:p>
            <a:pPr marL="514350" indent="-514350" eaLnBrk="1" hangingPunct="1">
              <a:lnSpc>
                <a:spcPct val="80000"/>
              </a:lnSpc>
              <a:buFont typeface="+mj-lt"/>
              <a:buAutoNum type="arabicPeriod"/>
            </a:pPr>
            <a:r>
              <a:rPr lang="fr-LU" sz="2400" b="1" dirty="0">
                <a:solidFill>
                  <a:schemeClr val="accent3"/>
                </a:solidFill>
              </a:rPr>
              <a:t>Rapport des activités de l'exercice passé</a:t>
            </a:r>
          </a:p>
          <a:p>
            <a:pPr marL="514350" indent="-514350" eaLnBrk="1" hangingPunct="1">
              <a:lnSpc>
                <a:spcPct val="80000"/>
              </a:lnSpc>
              <a:buFont typeface="+mj-lt"/>
              <a:buAutoNum type="arabicPeriod"/>
            </a:pPr>
            <a:r>
              <a:rPr lang="fr-LU" sz="2400" dirty="0"/>
              <a:t>Bilan du Trésorier</a:t>
            </a:r>
          </a:p>
          <a:p>
            <a:pPr marL="514350" indent="-514350" eaLnBrk="1" hangingPunct="1">
              <a:lnSpc>
                <a:spcPct val="80000"/>
              </a:lnSpc>
              <a:buFont typeface="+mj-lt"/>
              <a:buAutoNum type="arabicPeriod"/>
            </a:pPr>
            <a:r>
              <a:rPr lang="fr-LU" sz="2400" dirty="0"/>
              <a:t>Rapport des Réviseurs de comptes</a:t>
            </a:r>
          </a:p>
          <a:p>
            <a:pPr marL="514350" indent="-514350" eaLnBrk="1" hangingPunct="1">
              <a:lnSpc>
                <a:spcPct val="80000"/>
              </a:lnSpc>
              <a:buFont typeface="+mj-lt"/>
              <a:buAutoNum type="arabicPeriod"/>
            </a:pPr>
            <a:r>
              <a:rPr lang="fr-LU" sz="2400" dirty="0"/>
              <a:t>Décharge du Conseil d'Administration</a:t>
            </a:r>
          </a:p>
          <a:p>
            <a:pPr marL="514350" indent="-514350" eaLnBrk="1" hangingPunct="1">
              <a:lnSpc>
                <a:spcPct val="80000"/>
              </a:lnSpc>
              <a:buFont typeface="+mj-lt"/>
              <a:buAutoNum type="arabicPeriod"/>
            </a:pPr>
            <a:r>
              <a:rPr lang="fr-LU" sz="2400" dirty="0"/>
              <a:t>Désignation des Réviseurs de comptes</a:t>
            </a:r>
          </a:p>
          <a:p>
            <a:pPr marL="514350" indent="-514350" eaLnBrk="1" hangingPunct="1">
              <a:lnSpc>
                <a:spcPct val="80000"/>
              </a:lnSpc>
              <a:buFont typeface="+mj-lt"/>
              <a:buAutoNum type="arabicPeriod"/>
            </a:pPr>
            <a:r>
              <a:rPr lang="fr-FR" sz="2400" dirty="0"/>
              <a:t>Présentation des nouveaux membres</a:t>
            </a:r>
          </a:p>
          <a:p>
            <a:pPr marL="514350" indent="-514350" eaLnBrk="1" hangingPunct="1">
              <a:lnSpc>
                <a:spcPct val="80000"/>
              </a:lnSpc>
              <a:buFont typeface="+mj-lt"/>
              <a:buAutoNum type="arabicPeriod"/>
            </a:pPr>
            <a:r>
              <a:rPr lang="fr-LU" sz="2400" dirty="0"/>
              <a:t>Composition du conseil d'Administration</a:t>
            </a:r>
          </a:p>
          <a:p>
            <a:pPr marL="514350" indent="-514350" eaLnBrk="1" hangingPunct="1">
              <a:lnSpc>
                <a:spcPct val="80000"/>
              </a:lnSpc>
              <a:buFont typeface="+mj-lt"/>
              <a:buAutoNum type="arabicPeriod"/>
            </a:pPr>
            <a:r>
              <a:rPr lang="fr-CH" sz="2400" dirty="0"/>
              <a:t>Divers</a:t>
            </a:r>
            <a:endParaRPr lang="en-US" sz="2400" dirty="0"/>
          </a:p>
        </p:txBody>
      </p:sp>
      <p:pic>
        <p:nvPicPr>
          <p:cNvPr id="2" name="Image 1">
            <a:extLst>
              <a:ext uri="{FF2B5EF4-FFF2-40B4-BE49-F238E27FC236}">
                <a16:creationId xmlns:a16="http://schemas.microsoft.com/office/drawing/2014/main" id="{C2AC3D5C-136A-16A7-AF00-D94AE5BF72E8}"/>
              </a:ext>
            </a:extLst>
          </p:cNvPr>
          <p:cNvPicPr>
            <a:picLocks noChangeAspect="1"/>
          </p:cNvPicPr>
          <p:nvPr/>
        </p:nvPicPr>
        <p:blipFill>
          <a:blip r:embed="rId3"/>
          <a:stretch>
            <a:fillRect/>
          </a:stretch>
        </p:blipFill>
        <p:spPr>
          <a:xfrm>
            <a:off x="8043018" y="161000"/>
            <a:ext cx="988760" cy="934885"/>
          </a:xfrm>
          <a:prstGeom prst="rect">
            <a:avLst/>
          </a:prstGeom>
        </p:spPr>
      </p:pic>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fr-CH" sz="2800" dirty="0"/>
              <a:t>Rapport des activités de l’exercice passé</a:t>
            </a:r>
            <a:r>
              <a:rPr lang="fr-CH" sz="3500" dirty="0"/>
              <a:t> </a:t>
            </a:r>
            <a:endParaRPr lang="en-US" sz="3500" dirty="0"/>
          </a:p>
        </p:txBody>
      </p:sp>
      <p:sp>
        <p:nvSpPr>
          <p:cNvPr id="6147" name="Rectangle 3"/>
          <p:cNvSpPr>
            <a:spLocks noGrp="1" noChangeArrowheads="1"/>
          </p:cNvSpPr>
          <p:nvPr>
            <p:ph idx="1"/>
          </p:nvPr>
        </p:nvSpPr>
        <p:spPr>
          <a:xfrm>
            <a:off x="1223442" y="2564904"/>
            <a:ext cx="6804942" cy="1728192"/>
          </a:xfrm>
        </p:spPr>
        <p:style>
          <a:lnRef idx="1">
            <a:schemeClr val="accent2"/>
          </a:lnRef>
          <a:fillRef idx="2">
            <a:schemeClr val="accent2"/>
          </a:fillRef>
          <a:effectRef idx="1">
            <a:schemeClr val="accent2"/>
          </a:effectRef>
          <a:fontRef idx="minor">
            <a:schemeClr val="dk1"/>
          </a:fontRef>
        </p:style>
        <p:txBody>
          <a:bodyPr>
            <a:normAutofit/>
          </a:bodyPr>
          <a:lstStyle/>
          <a:p>
            <a:pPr marL="0" indent="0" algn="ctr">
              <a:lnSpc>
                <a:spcPct val="107000"/>
              </a:lnSpc>
              <a:spcAft>
                <a:spcPts val="800"/>
              </a:spcAft>
              <a:buNone/>
            </a:pPr>
            <a:r>
              <a:rPr lang="fr-FR" sz="2800" b="1" i="1" dirty="0">
                <a:solidFill>
                  <a:srgbClr val="0070C0"/>
                </a:solidFill>
                <a:latin typeface="Calibri" panose="020F0502020204030204" pitchFamily="34" charset="0"/>
                <a:ea typeface="Calibri" panose="020F0502020204030204" pitchFamily="34" charset="0"/>
                <a:cs typeface="Times New Roman" panose="02020603050405020304" pitchFamily="18" charset="0"/>
              </a:rPr>
              <a:t>Mission accomplie, </a:t>
            </a:r>
          </a:p>
          <a:p>
            <a:pPr marL="0" indent="0" algn="ctr">
              <a:lnSpc>
                <a:spcPct val="107000"/>
              </a:lnSpc>
              <a:spcAft>
                <a:spcPts val="800"/>
              </a:spcAft>
              <a:buNone/>
            </a:pPr>
            <a:r>
              <a:rPr lang="fr-FR" sz="2800" b="1" i="1" dirty="0">
                <a:solidFill>
                  <a:srgbClr val="0070C0"/>
                </a:solidFill>
                <a:latin typeface="Calibri" panose="020F0502020204030204" pitchFamily="34" charset="0"/>
                <a:ea typeface="Calibri" panose="020F0502020204030204" pitchFamily="34" charset="0"/>
                <a:cs typeface="Times New Roman" panose="02020603050405020304" pitchFamily="18" charset="0"/>
              </a:rPr>
              <a:t>l’ALSAT reste auprès du ministère de la santé</a:t>
            </a:r>
          </a:p>
          <a:p>
            <a:pPr marL="0" indent="0" algn="ctr">
              <a:lnSpc>
                <a:spcPct val="107000"/>
              </a:lnSpc>
              <a:spcAft>
                <a:spcPts val="800"/>
              </a:spcAft>
              <a:buNone/>
            </a:pPr>
            <a:endParaRPr lang="fr-FR" sz="2800" i="1" dirty="0">
              <a:solidFill>
                <a:srgbClr val="0070C0"/>
              </a:solidFill>
              <a:latin typeface="Calibri" panose="020F0502020204030204" pitchFamily="34" charset="0"/>
              <a:ea typeface="Calibri" panose="020F0502020204030204" pitchFamily="34" charset="0"/>
              <a:cs typeface="Times New Roman" panose="02020603050405020304" pitchFamily="18" charset="0"/>
            </a:endParaRPr>
          </a:p>
        </p:txBody>
      </p:sp>
      <p:pic>
        <p:nvPicPr>
          <p:cNvPr id="2" name="Image 1">
            <a:extLst>
              <a:ext uri="{FF2B5EF4-FFF2-40B4-BE49-F238E27FC236}">
                <a16:creationId xmlns:a16="http://schemas.microsoft.com/office/drawing/2014/main" id="{D11333A9-CCE6-A824-A59D-953710DB95D9}"/>
              </a:ext>
            </a:extLst>
          </p:cNvPr>
          <p:cNvPicPr>
            <a:picLocks noChangeAspect="1"/>
          </p:cNvPicPr>
          <p:nvPr/>
        </p:nvPicPr>
        <p:blipFill>
          <a:blip r:embed="rId3"/>
          <a:stretch>
            <a:fillRect/>
          </a:stretch>
        </p:blipFill>
        <p:spPr>
          <a:xfrm>
            <a:off x="8043018" y="161000"/>
            <a:ext cx="988760" cy="934885"/>
          </a:xfrm>
          <a:prstGeom prst="rect">
            <a:avLst/>
          </a:prstGeom>
        </p:spPr>
      </p:pic>
    </p:spTree>
    <p:extLst>
      <p:ext uri="{BB962C8B-B14F-4D97-AF65-F5344CB8AC3E}">
        <p14:creationId xmlns:p14="http://schemas.microsoft.com/office/powerpoint/2010/main" val="3617831339"/>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fr-CH" sz="2800" dirty="0"/>
              <a:t>Rapport des activités de l’exercice passé</a:t>
            </a:r>
            <a:r>
              <a:rPr lang="fr-CH" sz="3500" dirty="0"/>
              <a:t> </a:t>
            </a:r>
            <a:endParaRPr lang="en-US" sz="3500" dirty="0"/>
          </a:p>
        </p:txBody>
      </p:sp>
      <p:sp>
        <p:nvSpPr>
          <p:cNvPr id="6147" name="Rectangle 3"/>
          <p:cNvSpPr>
            <a:spLocks noGrp="1" noChangeArrowheads="1"/>
          </p:cNvSpPr>
          <p:nvPr>
            <p:ph idx="1"/>
          </p:nvPr>
        </p:nvSpPr>
        <p:spPr>
          <a:xfrm>
            <a:off x="822960" y="1737360"/>
            <a:ext cx="8069520" cy="4499381"/>
          </a:xfrm>
        </p:spPr>
        <p:txBody>
          <a:bodyPr/>
          <a:lstStyle/>
          <a:p>
            <a:pPr marL="0" indent="0" algn="just">
              <a:lnSpc>
                <a:spcPct val="107000"/>
              </a:lnSpc>
              <a:spcAft>
                <a:spcPts val="800"/>
              </a:spcAft>
              <a:buNone/>
            </a:pPr>
            <a:endParaRPr lang="fr-FR" sz="2400" i="1" dirty="0">
              <a:solidFill>
                <a:srgbClr val="0070C0"/>
              </a:solidFill>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fr-FR" sz="2400" i="1" dirty="0">
                <a:solidFill>
                  <a:srgbClr val="0070C0"/>
                </a:solidFill>
                <a:latin typeface="Calibri" panose="020F0502020204030204" pitchFamily="34" charset="0"/>
                <a:ea typeface="Calibri" panose="020F0502020204030204" pitchFamily="34" charset="0"/>
                <a:cs typeface="Times New Roman" panose="02020603050405020304" pitchFamily="18" charset="0"/>
              </a:rPr>
              <a:t>22.01.2024 	Echange avec la direction de la santé	</a:t>
            </a:r>
          </a:p>
          <a:p>
            <a:pPr marL="0" indent="0" algn="just">
              <a:lnSpc>
                <a:spcPct val="107000"/>
              </a:lnSpc>
              <a:spcAft>
                <a:spcPts val="800"/>
              </a:spcAft>
              <a:buNone/>
            </a:pPr>
            <a:r>
              <a:rPr lang="fr-FR" sz="2400" i="1" dirty="0">
                <a:solidFill>
                  <a:srgbClr val="0070C0"/>
                </a:solidFill>
                <a:latin typeface="Calibri" panose="020F0502020204030204" pitchFamily="34" charset="0"/>
                <a:ea typeface="Calibri" panose="020F0502020204030204" pitchFamily="34" charset="0"/>
                <a:cs typeface="Times New Roman" panose="02020603050405020304" pitchFamily="18" charset="0"/>
              </a:rPr>
              <a:t>		</a:t>
            </a:r>
            <a:r>
              <a:rPr lang="fr-FR" sz="1800" i="1" dirty="0">
                <a:solidFill>
                  <a:srgbClr val="0070C0"/>
                </a:solidFill>
                <a:latin typeface="Calibri" panose="020F0502020204030204" pitchFamily="34" charset="0"/>
                <a:ea typeface="Calibri" panose="020F0502020204030204" pitchFamily="34" charset="0"/>
                <a:cs typeface="Times New Roman" panose="02020603050405020304" pitchFamily="18" charset="0"/>
              </a:rPr>
              <a:t>(Dr JC Schmit, Dr J D’Alimonte, Dr N Majery, Dr M Jacoby)</a:t>
            </a:r>
            <a:endParaRPr lang="fr-FR" sz="2400" i="1" dirty="0">
              <a:solidFill>
                <a:srgbClr val="0070C0"/>
              </a:solidFill>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endParaRPr lang="fr-FR" sz="2400" i="1" dirty="0">
              <a:solidFill>
                <a:srgbClr val="0070C0"/>
              </a:solidFill>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fr-FR" sz="2400" i="1" dirty="0">
                <a:solidFill>
                  <a:srgbClr val="0070C0"/>
                </a:solidFill>
                <a:latin typeface="Calibri" panose="020F0502020204030204" pitchFamily="34" charset="0"/>
                <a:ea typeface="Calibri" panose="020F0502020204030204" pitchFamily="34" charset="0"/>
                <a:cs typeface="Times New Roman" panose="02020603050405020304" pitchFamily="18" charset="0"/>
              </a:rPr>
              <a:t>13-14.06.2024	Formation sur le risque chimique</a:t>
            </a:r>
          </a:p>
          <a:p>
            <a:pPr marL="0" indent="0" algn="just">
              <a:lnSpc>
                <a:spcPct val="107000"/>
              </a:lnSpc>
              <a:spcAft>
                <a:spcPts val="800"/>
              </a:spcAft>
              <a:buNone/>
            </a:pPr>
            <a:r>
              <a:rPr lang="fr-FR" sz="2400" i="1" dirty="0">
                <a:solidFill>
                  <a:srgbClr val="0070C0"/>
                </a:solidFill>
                <a:latin typeface="Calibri" panose="020F0502020204030204" pitchFamily="34" charset="0"/>
                <a:ea typeface="Calibri" panose="020F0502020204030204" pitchFamily="34" charset="0"/>
                <a:cs typeface="Times New Roman" panose="02020603050405020304" pitchFamily="18" charset="0"/>
              </a:rPr>
              <a:t>		</a:t>
            </a:r>
            <a:r>
              <a:rPr lang="fr-FR" sz="1800" i="1" dirty="0">
                <a:solidFill>
                  <a:srgbClr val="0070C0"/>
                </a:solidFill>
                <a:latin typeface="Calibri" panose="020F0502020204030204" pitchFamily="34" charset="0"/>
                <a:ea typeface="Calibri" panose="020F0502020204030204" pitchFamily="34" charset="0"/>
                <a:cs typeface="Times New Roman" panose="02020603050405020304" pitchFamily="18" charset="0"/>
              </a:rPr>
              <a:t>(Dr Benoit </a:t>
            </a:r>
            <a:r>
              <a:rPr lang="fr-FR" sz="1800" i="1" dirty="0" err="1">
                <a:solidFill>
                  <a:srgbClr val="0070C0"/>
                </a:solidFill>
                <a:latin typeface="Calibri" panose="020F0502020204030204" pitchFamily="34" charset="0"/>
                <a:ea typeface="Calibri" panose="020F0502020204030204" pitchFamily="34" charset="0"/>
                <a:cs typeface="Times New Roman" panose="02020603050405020304" pitchFamily="18" charset="0"/>
              </a:rPr>
              <a:t>Calcus</a:t>
            </a:r>
            <a:r>
              <a:rPr lang="fr-FR" sz="1800" i="1" dirty="0">
                <a:solidFill>
                  <a:srgbClr val="0070C0"/>
                </a:solidFill>
                <a:latin typeface="Calibri" panose="020F0502020204030204" pitchFamily="34" charset="0"/>
                <a:ea typeface="Calibri" panose="020F0502020204030204" pitchFamily="34" charset="0"/>
                <a:cs typeface="Times New Roman" panose="02020603050405020304" pitchFamily="18" charset="0"/>
              </a:rPr>
              <a:t>)</a:t>
            </a:r>
          </a:p>
          <a:p>
            <a:pPr marL="0" indent="0" algn="just">
              <a:lnSpc>
                <a:spcPct val="107000"/>
              </a:lnSpc>
              <a:spcAft>
                <a:spcPts val="800"/>
              </a:spcAft>
              <a:buNone/>
            </a:pPr>
            <a:endParaRPr lang="fr-FR" sz="2400" i="1" dirty="0">
              <a:solidFill>
                <a:srgbClr val="0070C0"/>
              </a:solidFill>
              <a:latin typeface="Calibri" panose="020F0502020204030204" pitchFamily="34" charset="0"/>
              <a:ea typeface="Calibri" panose="020F0502020204030204" pitchFamily="34" charset="0"/>
              <a:cs typeface="Times New Roman" panose="02020603050405020304" pitchFamily="18" charset="0"/>
            </a:endParaRPr>
          </a:p>
        </p:txBody>
      </p:sp>
      <p:pic>
        <p:nvPicPr>
          <p:cNvPr id="2" name="Image 1">
            <a:extLst>
              <a:ext uri="{FF2B5EF4-FFF2-40B4-BE49-F238E27FC236}">
                <a16:creationId xmlns:a16="http://schemas.microsoft.com/office/drawing/2014/main" id="{F94F06B6-03FC-EED7-75FB-57BE59F02089}"/>
              </a:ext>
            </a:extLst>
          </p:cNvPr>
          <p:cNvPicPr>
            <a:picLocks noChangeAspect="1"/>
          </p:cNvPicPr>
          <p:nvPr/>
        </p:nvPicPr>
        <p:blipFill>
          <a:blip r:embed="rId3"/>
          <a:stretch>
            <a:fillRect/>
          </a:stretch>
        </p:blipFill>
        <p:spPr>
          <a:xfrm>
            <a:off x="8043018" y="161000"/>
            <a:ext cx="988760" cy="934885"/>
          </a:xfrm>
          <a:prstGeom prst="rect">
            <a:avLst/>
          </a:prstGeom>
        </p:spPr>
      </p:pic>
    </p:spTree>
    <p:extLst>
      <p:ext uri="{BB962C8B-B14F-4D97-AF65-F5344CB8AC3E}">
        <p14:creationId xmlns:p14="http://schemas.microsoft.com/office/powerpoint/2010/main" val="304886529"/>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fr-CH" sz="2800" dirty="0"/>
              <a:t>Rapport des activités de l’exercice passé</a:t>
            </a:r>
            <a:r>
              <a:rPr lang="fr-CH" sz="3500" dirty="0"/>
              <a:t> </a:t>
            </a:r>
            <a:endParaRPr lang="en-US" sz="3500" dirty="0"/>
          </a:p>
        </p:txBody>
      </p:sp>
      <p:sp>
        <p:nvSpPr>
          <p:cNvPr id="6147" name="Rectangle 3"/>
          <p:cNvSpPr>
            <a:spLocks noGrp="1" noChangeArrowheads="1"/>
          </p:cNvSpPr>
          <p:nvPr>
            <p:ph idx="1"/>
          </p:nvPr>
        </p:nvSpPr>
        <p:spPr>
          <a:xfrm>
            <a:off x="822960" y="1844824"/>
            <a:ext cx="8069520" cy="4391918"/>
          </a:xfrm>
        </p:spPr>
        <p:txBody>
          <a:bodyPr>
            <a:noAutofit/>
          </a:bodyPr>
          <a:lstStyle/>
          <a:p>
            <a:pPr marL="0" indent="0">
              <a:lnSpc>
                <a:spcPct val="100000"/>
              </a:lnSpc>
              <a:spcAft>
                <a:spcPts val="800"/>
              </a:spcAft>
              <a:buNone/>
            </a:pPr>
            <a:r>
              <a:rPr lang="fr-FR" sz="2400" i="1" dirty="0">
                <a:solidFill>
                  <a:srgbClr val="0070C0"/>
                </a:solidFill>
                <a:latin typeface="Calibri" panose="020F0502020204030204" pitchFamily="34" charset="0"/>
                <a:ea typeface="Calibri" panose="020F0502020204030204" pitchFamily="34" charset="0"/>
                <a:cs typeface="Times New Roman" panose="02020603050405020304" pitchFamily="18" charset="0"/>
              </a:rPr>
              <a:t>27.06.2024	Entrevue avec Mme la ministre de la Santé et de la 		sécurité sociale                                            </a:t>
            </a:r>
            <a:br>
              <a:rPr lang="fr-FR" sz="2400" i="1" dirty="0">
                <a:solidFill>
                  <a:srgbClr val="0070C0"/>
                </a:solidFill>
                <a:latin typeface="Calibri" panose="020F0502020204030204" pitchFamily="34" charset="0"/>
                <a:ea typeface="Calibri" panose="020F0502020204030204" pitchFamily="34" charset="0"/>
                <a:cs typeface="Times New Roman" panose="02020603050405020304" pitchFamily="18" charset="0"/>
              </a:rPr>
            </a:br>
            <a:r>
              <a:rPr lang="fr-FR" sz="2400" i="1" dirty="0">
                <a:solidFill>
                  <a:srgbClr val="0070C0"/>
                </a:solidFill>
                <a:latin typeface="Calibri" panose="020F0502020204030204" pitchFamily="34" charset="0"/>
                <a:ea typeface="Calibri" panose="020F0502020204030204" pitchFamily="34" charset="0"/>
                <a:cs typeface="Times New Roman" panose="02020603050405020304" pitchFamily="18" charset="0"/>
              </a:rPr>
              <a:t>		</a:t>
            </a:r>
            <a:r>
              <a:rPr lang="fr-FR" sz="1800" i="1" dirty="0">
                <a:solidFill>
                  <a:srgbClr val="0070C0"/>
                </a:solidFill>
                <a:latin typeface="Calibri" panose="020F0502020204030204" pitchFamily="34" charset="0"/>
                <a:ea typeface="Calibri" panose="020F0502020204030204" pitchFamily="34" charset="0"/>
                <a:cs typeface="Times New Roman" panose="02020603050405020304" pitchFamily="18" charset="0"/>
              </a:rPr>
              <a:t>(Représentant de chaque service santé au travail )</a:t>
            </a:r>
            <a:endParaRPr lang="fr-FR" sz="2400" i="1" dirty="0">
              <a:solidFill>
                <a:srgbClr val="0070C0"/>
              </a:solidFill>
              <a:latin typeface="Calibri" panose="020F0502020204030204" pitchFamily="34" charset="0"/>
              <a:ea typeface="Calibri" panose="020F0502020204030204" pitchFamily="34" charset="0"/>
              <a:cs typeface="Times New Roman" panose="02020603050405020304" pitchFamily="18" charset="0"/>
            </a:endParaRPr>
          </a:p>
          <a:p>
            <a:pPr marL="0" indent="0">
              <a:lnSpc>
                <a:spcPct val="100000"/>
              </a:lnSpc>
              <a:spcAft>
                <a:spcPts val="800"/>
              </a:spcAft>
              <a:buNone/>
            </a:pPr>
            <a:r>
              <a:rPr lang="fr-FR" sz="1800" b="1" i="1" dirty="0">
                <a:solidFill>
                  <a:srgbClr val="0070C0"/>
                </a:solidFill>
                <a:latin typeface="Calibri" panose="020F0502020204030204" pitchFamily="34" charset="0"/>
                <a:ea typeface="Calibri" panose="020F0502020204030204" pitchFamily="34" charset="0"/>
                <a:cs typeface="Times New Roman" panose="02020603050405020304" pitchFamily="18" charset="0"/>
              </a:rPr>
              <a:t>Sujets évoqués</a:t>
            </a:r>
            <a:r>
              <a:rPr lang="fr-FR" sz="1800" i="1" dirty="0">
                <a:solidFill>
                  <a:srgbClr val="0070C0"/>
                </a:solidFill>
                <a:latin typeface="Calibri" panose="020F0502020204030204" pitchFamily="34" charset="0"/>
                <a:ea typeface="Calibri" panose="020F0502020204030204" pitchFamily="34" charset="0"/>
                <a:cs typeface="Times New Roman" panose="02020603050405020304" pitchFamily="18" charset="0"/>
              </a:rPr>
              <a:t>:  </a:t>
            </a:r>
            <a:r>
              <a:rPr lang="fr-FR" sz="1600" i="1" dirty="0">
                <a:solidFill>
                  <a:srgbClr val="0070C0"/>
                </a:solidFill>
                <a:latin typeface="Calibri" panose="020F0502020204030204" pitchFamily="34" charset="0"/>
                <a:ea typeface="Calibri" panose="020F0502020204030204" pitchFamily="34" charset="0"/>
                <a:cs typeface="Times New Roman" panose="02020603050405020304" pitchFamily="18" charset="0"/>
              </a:rPr>
              <a:t>Pénurie en médecin du travail; Cadre légal n’est plus adapté; Visibilité / perception de la médecine du travail au niveau grand public; Loi sur le reclassement professionnel; Interactions avec le contrôle médical</a:t>
            </a:r>
          </a:p>
          <a:p>
            <a:pPr marL="0" indent="0">
              <a:lnSpc>
                <a:spcPct val="100000"/>
              </a:lnSpc>
              <a:spcAft>
                <a:spcPts val="800"/>
              </a:spcAft>
              <a:buNone/>
            </a:pPr>
            <a:r>
              <a:rPr lang="fr-FR" sz="1600" b="1" i="1" dirty="0">
                <a:solidFill>
                  <a:srgbClr val="0070C0"/>
                </a:solidFill>
                <a:latin typeface="Calibri" panose="020F0502020204030204" pitchFamily="34" charset="0"/>
                <a:ea typeface="Calibri" panose="020F0502020204030204" pitchFamily="34" charset="0"/>
                <a:cs typeface="Times New Roman" panose="02020603050405020304" pitchFamily="18" charset="0"/>
              </a:rPr>
              <a:t>Propositions faites par l’ALSAT</a:t>
            </a:r>
            <a:r>
              <a:rPr lang="fr-FR" sz="1600" i="1" dirty="0">
                <a:solidFill>
                  <a:srgbClr val="0070C0"/>
                </a:solidFill>
                <a:latin typeface="Calibri" panose="020F0502020204030204" pitchFamily="34" charset="0"/>
                <a:ea typeface="Calibri" panose="020F0502020204030204" pitchFamily="34" charset="0"/>
                <a:cs typeface="Times New Roman" panose="02020603050405020304" pitchFamily="18" charset="0"/>
              </a:rPr>
              <a:t>: Formation de spécialisation; Mise en application du projet de réforme du </a:t>
            </a:r>
            <a:r>
              <a:rPr lang="fr-FR" sz="1600" i="1" dirty="0" err="1">
                <a:solidFill>
                  <a:srgbClr val="0070C0"/>
                </a:solidFill>
                <a:latin typeface="Calibri" panose="020F0502020204030204" pitchFamily="34" charset="0"/>
                <a:ea typeface="Calibri" panose="020F0502020204030204" pitchFamily="34" charset="0"/>
                <a:cs typeface="Times New Roman" panose="02020603050405020304" pitchFamily="18" charset="0"/>
              </a:rPr>
              <a:t>CdT</a:t>
            </a:r>
            <a:r>
              <a:rPr lang="fr-FR" sz="1600" i="1" dirty="0">
                <a:solidFill>
                  <a:srgbClr val="0070C0"/>
                </a:solidFill>
                <a:latin typeface="Calibri" panose="020F0502020204030204" pitchFamily="34" charset="0"/>
                <a:ea typeface="Calibri" panose="020F0502020204030204" pitchFamily="34" charset="0"/>
                <a:cs typeface="Times New Roman" panose="02020603050405020304" pitchFamily="18" charset="0"/>
              </a:rPr>
              <a:t>; Réactivation CSSST; Collaboration santé au travail et santé publique;  Adaptation loi sur le reclassement prof. </a:t>
            </a:r>
          </a:p>
          <a:p>
            <a:pPr marL="0" indent="0">
              <a:lnSpc>
                <a:spcPct val="100000"/>
              </a:lnSpc>
              <a:spcAft>
                <a:spcPts val="800"/>
              </a:spcAft>
              <a:buNone/>
            </a:pPr>
            <a:r>
              <a:rPr lang="fr-FR" i="1" dirty="0">
                <a:solidFill>
                  <a:srgbClr val="0070C0"/>
                </a:solidFill>
                <a:latin typeface="Calibri" panose="020F0502020204030204" pitchFamily="34" charset="0"/>
                <a:ea typeface="Calibri" panose="020F0502020204030204" pitchFamily="34" charset="0"/>
                <a:cs typeface="Times New Roman" panose="02020603050405020304" pitchFamily="18" charset="0"/>
              </a:rPr>
              <a:t>Ecoute et promesse d’une nouvelle entrevue au 2</a:t>
            </a:r>
            <a:r>
              <a:rPr lang="fr-FR" i="1" baseline="30000" dirty="0">
                <a:solidFill>
                  <a:srgbClr val="0070C0"/>
                </a:solidFill>
                <a:latin typeface="Calibri" panose="020F0502020204030204" pitchFamily="34" charset="0"/>
                <a:ea typeface="Calibri" panose="020F0502020204030204" pitchFamily="34" charset="0"/>
                <a:cs typeface="Times New Roman" panose="02020603050405020304" pitchFamily="18" charset="0"/>
              </a:rPr>
              <a:t>ième</a:t>
            </a:r>
            <a:r>
              <a:rPr lang="fr-FR" i="1" dirty="0">
                <a:solidFill>
                  <a:srgbClr val="0070C0"/>
                </a:solidFill>
                <a:latin typeface="Calibri" panose="020F0502020204030204" pitchFamily="34" charset="0"/>
                <a:ea typeface="Calibri" panose="020F0502020204030204" pitchFamily="34" charset="0"/>
                <a:cs typeface="Times New Roman" panose="02020603050405020304" pitchFamily="18" charset="0"/>
              </a:rPr>
              <a:t> semestre (en attente)</a:t>
            </a:r>
          </a:p>
          <a:p>
            <a:pPr marL="0" indent="0">
              <a:lnSpc>
                <a:spcPct val="100000"/>
              </a:lnSpc>
              <a:spcAft>
                <a:spcPts val="800"/>
              </a:spcAft>
              <a:buNone/>
            </a:pPr>
            <a:endParaRPr lang="fr-FR" i="1" dirty="0">
              <a:solidFill>
                <a:srgbClr val="0070C0"/>
              </a:solidFill>
              <a:latin typeface="Calibri" panose="020F0502020204030204" pitchFamily="34" charset="0"/>
              <a:ea typeface="Calibri" panose="020F0502020204030204" pitchFamily="34" charset="0"/>
              <a:cs typeface="Times New Roman" panose="02020603050405020304" pitchFamily="18" charset="0"/>
            </a:endParaRPr>
          </a:p>
          <a:p>
            <a:pPr lvl="1">
              <a:lnSpc>
                <a:spcPct val="100000"/>
              </a:lnSpc>
              <a:spcAft>
                <a:spcPts val="800"/>
              </a:spcAft>
            </a:pPr>
            <a:endParaRPr lang="fr-FR" sz="1000" i="1" dirty="0">
              <a:solidFill>
                <a:srgbClr val="0070C0"/>
              </a:solidFill>
              <a:latin typeface="Calibri" panose="020F0502020204030204" pitchFamily="34" charset="0"/>
              <a:ea typeface="Calibri" panose="020F0502020204030204" pitchFamily="34" charset="0"/>
              <a:cs typeface="Times New Roman" panose="02020603050405020304" pitchFamily="18" charset="0"/>
            </a:endParaRPr>
          </a:p>
          <a:p>
            <a:pPr>
              <a:lnSpc>
                <a:spcPct val="100000"/>
              </a:lnSpc>
              <a:spcAft>
                <a:spcPts val="800"/>
              </a:spcAft>
            </a:pPr>
            <a:endParaRPr lang="fr-FR" sz="1400" i="1" dirty="0">
              <a:solidFill>
                <a:srgbClr val="0070C0"/>
              </a:solidFill>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0000"/>
              </a:lnSpc>
              <a:spcAft>
                <a:spcPts val="800"/>
              </a:spcAft>
              <a:buNone/>
            </a:pPr>
            <a:r>
              <a:rPr lang="fr-FR" sz="1100" i="1" dirty="0">
                <a:solidFill>
                  <a:srgbClr val="0070C0"/>
                </a:solidFill>
                <a:latin typeface="Calibri" panose="020F0502020204030204" pitchFamily="34" charset="0"/>
                <a:ea typeface="Calibri" panose="020F0502020204030204" pitchFamily="34" charset="0"/>
                <a:cs typeface="Times New Roman" panose="02020603050405020304" pitchFamily="18" charset="0"/>
              </a:rPr>
              <a:t> </a:t>
            </a:r>
          </a:p>
        </p:txBody>
      </p:sp>
      <p:pic>
        <p:nvPicPr>
          <p:cNvPr id="2" name="Image 1">
            <a:extLst>
              <a:ext uri="{FF2B5EF4-FFF2-40B4-BE49-F238E27FC236}">
                <a16:creationId xmlns:a16="http://schemas.microsoft.com/office/drawing/2014/main" id="{D3F2222A-BEE9-8F20-1802-6CFCE2C71829}"/>
              </a:ext>
            </a:extLst>
          </p:cNvPr>
          <p:cNvPicPr>
            <a:picLocks noChangeAspect="1"/>
          </p:cNvPicPr>
          <p:nvPr/>
        </p:nvPicPr>
        <p:blipFill>
          <a:blip r:embed="rId3"/>
          <a:stretch>
            <a:fillRect/>
          </a:stretch>
        </p:blipFill>
        <p:spPr>
          <a:xfrm>
            <a:off x="8043018" y="161000"/>
            <a:ext cx="988760" cy="934885"/>
          </a:xfrm>
          <a:prstGeom prst="rect">
            <a:avLst/>
          </a:prstGeom>
        </p:spPr>
      </p:pic>
    </p:spTree>
    <p:extLst>
      <p:ext uri="{BB962C8B-B14F-4D97-AF65-F5344CB8AC3E}">
        <p14:creationId xmlns:p14="http://schemas.microsoft.com/office/powerpoint/2010/main" val="3458117192"/>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fr-CH" sz="2800" dirty="0"/>
              <a:t>Rapport des activités de l’exercice passé</a:t>
            </a:r>
            <a:r>
              <a:rPr lang="fr-CH" sz="3500" dirty="0"/>
              <a:t> </a:t>
            </a:r>
            <a:endParaRPr lang="en-US" sz="3500" dirty="0"/>
          </a:p>
        </p:txBody>
      </p:sp>
      <p:sp>
        <p:nvSpPr>
          <p:cNvPr id="6147" name="Rectangle 3"/>
          <p:cNvSpPr>
            <a:spLocks noGrp="1" noChangeArrowheads="1"/>
          </p:cNvSpPr>
          <p:nvPr>
            <p:ph idx="1"/>
          </p:nvPr>
        </p:nvSpPr>
        <p:spPr>
          <a:xfrm>
            <a:off x="822960" y="1844824"/>
            <a:ext cx="8069520" cy="4391918"/>
          </a:xfrm>
        </p:spPr>
        <p:txBody>
          <a:bodyPr/>
          <a:lstStyle/>
          <a:p>
            <a:pPr marL="0" indent="0" algn="just">
              <a:lnSpc>
                <a:spcPct val="107000"/>
              </a:lnSpc>
              <a:spcAft>
                <a:spcPts val="800"/>
              </a:spcAft>
              <a:buNone/>
            </a:pPr>
            <a:r>
              <a:rPr lang="fr-FR" sz="2400" i="1" dirty="0">
                <a:solidFill>
                  <a:srgbClr val="0070C0"/>
                </a:solidFill>
                <a:latin typeface="Calibri" panose="020F0502020204030204" pitchFamily="34" charset="0"/>
                <a:ea typeface="Calibri" panose="020F0502020204030204" pitchFamily="34" charset="0"/>
                <a:cs typeface="Times New Roman" panose="02020603050405020304" pitchFamily="18" charset="0"/>
              </a:rPr>
              <a:t>28.09.2024	Journée du futur médecin ALEM</a:t>
            </a:r>
          </a:p>
          <a:p>
            <a:pPr marL="0" indent="0" algn="just">
              <a:lnSpc>
                <a:spcPct val="107000"/>
              </a:lnSpc>
              <a:spcAft>
                <a:spcPts val="800"/>
              </a:spcAft>
              <a:buNone/>
            </a:pPr>
            <a:r>
              <a:rPr lang="fr-FR" sz="2400" i="1" dirty="0">
                <a:solidFill>
                  <a:srgbClr val="0070C0"/>
                </a:solidFill>
                <a:latin typeface="Calibri" panose="020F0502020204030204" pitchFamily="34" charset="0"/>
                <a:ea typeface="Calibri" panose="020F0502020204030204" pitchFamily="34" charset="0"/>
                <a:cs typeface="Times New Roman" panose="02020603050405020304" pitchFamily="18" charset="0"/>
              </a:rPr>
              <a:t>		</a:t>
            </a:r>
            <a:r>
              <a:rPr lang="fr-FR" sz="1800" i="1" dirty="0">
                <a:solidFill>
                  <a:srgbClr val="0070C0"/>
                </a:solidFill>
                <a:latin typeface="Calibri" panose="020F0502020204030204" pitchFamily="34" charset="0"/>
                <a:ea typeface="Calibri" panose="020F0502020204030204" pitchFamily="34" charset="0"/>
                <a:cs typeface="Times New Roman" panose="02020603050405020304" pitchFamily="18" charset="0"/>
              </a:rPr>
              <a:t>(Dr S </a:t>
            </a:r>
            <a:r>
              <a:rPr lang="fr-FR" sz="1800" i="1" dirty="0" err="1">
                <a:solidFill>
                  <a:srgbClr val="0070C0"/>
                </a:solidFill>
                <a:latin typeface="Calibri" panose="020F0502020204030204" pitchFamily="34" charset="0"/>
                <a:ea typeface="Calibri" panose="020F0502020204030204" pitchFamily="34" charset="0"/>
                <a:cs typeface="Times New Roman" panose="02020603050405020304" pitchFamily="18" charset="0"/>
              </a:rPr>
              <a:t>Edle</a:t>
            </a:r>
            <a:r>
              <a:rPr lang="fr-FR" sz="1800" i="1" dirty="0">
                <a:solidFill>
                  <a:srgbClr val="0070C0"/>
                </a:solidFill>
                <a:latin typeface="Calibri" panose="020F0502020204030204" pitchFamily="34" charset="0"/>
                <a:ea typeface="Calibri" panose="020F0502020204030204" pitchFamily="34" charset="0"/>
                <a:cs typeface="Times New Roman" panose="02020603050405020304" pitchFamily="18" charset="0"/>
              </a:rPr>
              <a:t> von </a:t>
            </a:r>
            <a:r>
              <a:rPr lang="fr-FR" sz="1800" i="1" dirty="0" err="1">
                <a:solidFill>
                  <a:srgbClr val="0070C0"/>
                </a:solidFill>
                <a:latin typeface="Calibri" panose="020F0502020204030204" pitchFamily="34" charset="0"/>
                <a:ea typeface="Calibri" panose="020F0502020204030204" pitchFamily="34" charset="0"/>
                <a:cs typeface="Times New Roman" panose="02020603050405020304" pitchFamily="18" charset="0"/>
              </a:rPr>
              <a:t>Hoessle</a:t>
            </a:r>
            <a:r>
              <a:rPr lang="fr-FR" sz="1800" i="1" dirty="0">
                <a:solidFill>
                  <a:srgbClr val="0070C0"/>
                </a:solidFill>
                <a:latin typeface="Calibri" panose="020F0502020204030204" pitchFamily="34" charset="0"/>
                <a:ea typeface="Calibri" panose="020F0502020204030204" pitchFamily="34" charset="0"/>
                <a:cs typeface="Times New Roman" panose="02020603050405020304" pitchFamily="18" charset="0"/>
              </a:rPr>
              <a:t>, Dr I Minyem, Dr N Majery, Dr. V Everard)</a:t>
            </a:r>
            <a:endParaRPr lang="fr-FR" sz="2400" i="1" dirty="0">
              <a:solidFill>
                <a:srgbClr val="0070C0"/>
              </a:solidFill>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endParaRPr lang="fr-FR" sz="2400" i="1" dirty="0">
              <a:solidFill>
                <a:srgbClr val="0070C0"/>
              </a:solidFill>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fr-FR" sz="2400" i="1" dirty="0">
                <a:solidFill>
                  <a:srgbClr val="0070C0"/>
                </a:solidFill>
                <a:latin typeface="Calibri" panose="020F0502020204030204" pitchFamily="34" charset="0"/>
                <a:ea typeface="Calibri" panose="020F0502020204030204" pitchFamily="34" charset="0"/>
                <a:cs typeface="Times New Roman" panose="02020603050405020304" pitchFamily="18" charset="0"/>
              </a:rPr>
              <a:t>08.10.2024	Réunion d’échange entre infirmiers </a:t>
            </a:r>
          </a:p>
          <a:p>
            <a:pPr marL="0" indent="0" algn="just">
              <a:lnSpc>
                <a:spcPct val="107000"/>
              </a:lnSpc>
              <a:spcAft>
                <a:spcPts val="800"/>
              </a:spcAft>
              <a:buNone/>
            </a:pPr>
            <a:r>
              <a:rPr lang="fr-FR" sz="2400" i="1" dirty="0">
                <a:solidFill>
                  <a:srgbClr val="0070C0"/>
                </a:solidFill>
                <a:latin typeface="Calibri" panose="020F0502020204030204" pitchFamily="34" charset="0"/>
                <a:ea typeface="Calibri" panose="020F0502020204030204" pitchFamily="34" charset="0"/>
                <a:cs typeface="Times New Roman" panose="02020603050405020304" pitchFamily="18" charset="0"/>
              </a:rPr>
              <a:t>		</a:t>
            </a:r>
            <a:r>
              <a:rPr lang="fr-FR" sz="1800" i="1" dirty="0">
                <a:solidFill>
                  <a:srgbClr val="0070C0"/>
                </a:solidFill>
                <a:latin typeface="Calibri" panose="020F0502020204030204" pitchFamily="34" charset="0"/>
                <a:ea typeface="Calibri" panose="020F0502020204030204" pitchFamily="34" charset="0"/>
                <a:cs typeface="Times New Roman" panose="02020603050405020304" pitchFamily="18" charset="0"/>
              </a:rPr>
              <a:t>( Dr Kawtare Zilate)</a:t>
            </a:r>
          </a:p>
          <a:p>
            <a:pPr marL="0" indent="0" algn="just">
              <a:lnSpc>
                <a:spcPct val="107000"/>
              </a:lnSpc>
              <a:spcAft>
                <a:spcPts val="800"/>
              </a:spcAft>
              <a:buNone/>
            </a:pPr>
            <a:r>
              <a:rPr lang="fr-FR" sz="2400" i="1" dirty="0">
                <a:solidFill>
                  <a:srgbClr val="0070C0"/>
                </a:solidFill>
                <a:latin typeface="Calibri" panose="020F0502020204030204" pitchFamily="34" charset="0"/>
                <a:ea typeface="Calibri" panose="020F0502020204030204" pitchFamily="34" charset="0"/>
                <a:cs typeface="Times New Roman" panose="02020603050405020304" pitchFamily="18" charset="0"/>
              </a:rPr>
              <a:t> </a:t>
            </a:r>
          </a:p>
        </p:txBody>
      </p:sp>
      <p:pic>
        <p:nvPicPr>
          <p:cNvPr id="2" name="Image 1">
            <a:extLst>
              <a:ext uri="{FF2B5EF4-FFF2-40B4-BE49-F238E27FC236}">
                <a16:creationId xmlns:a16="http://schemas.microsoft.com/office/drawing/2014/main" id="{926CE4BE-5D69-3614-70B7-2FDE3990BA75}"/>
              </a:ext>
            </a:extLst>
          </p:cNvPr>
          <p:cNvPicPr>
            <a:picLocks noChangeAspect="1"/>
          </p:cNvPicPr>
          <p:nvPr/>
        </p:nvPicPr>
        <p:blipFill>
          <a:blip r:embed="rId3"/>
          <a:stretch>
            <a:fillRect/>
          </a:stretch>
        </p:blipFill>
        <p:spPr>
          <a:xfrm>
            <a:off x="8043018" y="161000"/>
            <a:ext cx="988760" cy="934885"/>
          </a:xfrm>
          <a:prstGeom prst="rect">
            <a:avLst/>
          </a:prstGeom>
        </p:spPr>
      </p:pic>
    </p:spTree>
    <p:extLst>
      <p:ext uri="{BB962C8B-B14F-4D97-AF65-F5344CB8AC3E}">
        <p14:creationId xmlns:p14="http://schemas.microsoft.com/office/powerpoint/2010/main" val="2244028866"/>
      </p:ext>
    </p:extLst>
  </p:cSld>
  <p:clrMapOvr>
    <a:masterClrMapping/>
  </p:clrMapOvr>
  <p:transition/>
</p:sld>
</file>

<file path=ppt/theme/theme1.xml><?xml version="1.0" encoding="utf-8"?>
<a:theme xmlns:a="http://schemas.openxmlformats.org/drawingml/2006/main" name="Rétrospective">
  <a:themeElements>
    <a:clrScheme name="Bleu chaud">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Rétrospectiv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étrospective">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D26EA377-59BD-4C9C-9D94-EE8416EE4C79}"/>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37cd273a-1cec-4aae-a297-41480ea54f8d}" enabled="0" method="" siteId="{37cd273a-1cec-4aae-a297-41480ea54f8d}" removed="1"/>
</clbl:labelList>
</file>

<file path=docProps/app.xml><?xml version="1.0" encoding="utf-8"?>
<Properties xmlns="http://schemas.openxmlformats.org/officeDocument/2006/extended-properties" xmlns:vt="http://schemas.openxmlformats.org/officeDocument/2006/docPropsVTypes">
  <Template>Retrospect</Template>
  <TotalTime>22</TotalTime>
  <Words>1905</Words>
  <Application>Microsoft Office PowerPoint</Application>
  <PresentationFormat>On-screen Show (4:3)</PresentationFormat>
  <Paragraphs>290</Paragraphs>
  <Slides>23</Slides>
  <Notes>17</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23</vt:i4>
      </vt:variant>
    </vt:vector>
  </HeadingPairs>
  <TitlesOfParts>
    <vt:vector size="32" baseType="lpstr">
      <vt:lpstr>Aptos</vt:lpstr>
      <vt:lpstr>Arial</vt:lpstr>
      <vt:lpstr>Calibri</vt:lpstr>
      <vt:lpstr>Calibri Light</vt:lpstr>
      <vt:lpstr>Courier New</vt:lpstr>
      <vt:lpstr>Symbol</vt:lpstr>
      <vt:lpstr>Times New Roman</vt:lpstr>
      <vt:lpstr>Wingdings</vt:lpstr>
      <vt:lpstr>Rétrospective</vt:lpstr>
      <vt:lpstr>Journée ALSAT 2024</vt:lpstr>
      <vt:lpstr>Programme</vt:lpstr>
      <vt:lpstr>Journée ALSAT 2024</vt:lpstr>
      <vt:lpstr>Ordre du jour AG </vt:lpstr>
      <vt:lpstr>Ordre du jour </vt:lpstr>
      <vt:lpstr>Rapport des activités de l’exercice passé </vt:lpstr>
      <vt:lpstr>Rapport des activités de l’exercice passé </vt:lpstr>
      <vt:lpstr>Rapport des activités de l’exercice passé </vt:lpstr>
      <vt:lpstr>Rapport des activités de l’exercice passé </vt:lpstr>
      <vt:lpstr>Rapport des activités de l’exercice passé </vt:lpstr>
      <vt:lpstr>Pipeline</vt:lpstr>
      <vt:lpstr>Ordre du jour </vt:lpstr>
      <vt:lpstr>Bilan du Trésorier </vt:lpstr>
      <vt:lpstr>Ordre du jour </vt:lpstr>
      <vt:lpstr>Rapport des Réviseurs de comptes</vt:lpstr>
      <vt:lpstr>Ordre du jour </vt:lpstr>
      <vt:lpstr>Ordre du jour </vt:lpstr>
      <vt:lpstr>Désignation des Réviseurs de comptes pour l'exercice 2023-2024</vt:lpstr>
      <vt:lpstr>Ordre du jour </vt:lpstr>
      <vt:lpstr>Présentation des nouveaux membres</vt:lpstr>
      <vt:lpstr>Ordre du jour </vt:lpstr>
      <vt:lpstr>Composition du conseil d’administration 2023-24 </vt:lpstr>
      <vt:lpstr>Ordre du jour </vt:lpstr>
    </vt:vector>
  </TitlesOfParts>
  <Company>PROFILARBED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Journée ALSAT 2008</dc:title>
  <dc:creator>jacobyma</dc:creator>
  <cp:lastModifiedBy>EDLE VON HOESSLE Stefanie (HR)</cp:lastModifiedBy>
  <cp:revision>112</cp:revision>
  <cp:lastPrinted>2019-11-21T15:56:42Z</cp:lastPrinted>
  <dcterms:created xsi:type="dcterms:W3CDTF">2008-11-27T17:11:55Z</dcterms:created>
  <dcterms:modified xsi:type="dcterms:W3CDTF">2024-11-29T08:25:30Z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6bd9ddd1-4d20-43f6-abfa-fc3c07406f94_Enabled">
    <vt:lpwstr>true</vt:lpwstr>
  </property>
  <property fmtid="{D5CDD505-2E9C-101B-9397-08002B2CF9AE}" pid="3" name="MSIP_Label_6bd9ddd1-4d20-43f6-abfa-fc3c07406f94_SetDate">
    <vt:lpwstr>2024-11-29T08:03:19Z</vt:lpwstr>
  </property>
  <property fmtid="{D5CDD505-2E9C-101B-9397-08002B2CF9AE}" pid="4" name="MSIP_Label_6bd9ddd1-4d20-43f6-abfa-fc3c07406f94_Method">
    <vt:lpwstr>Standard</vt:lpwstr>
  </property>
  <property fmtid="{D5CDD505-2E9C-101B-9397-08002B2CF9AE}" pid="5" name="MSIP_Label_6bd9ddd1-4d20-43f6-abfa-fc3c07406f94_Name">
    <vt:lpwstr>Commission Use</vt:lpwstr>
  </property>
  <property fmtid="{D5CDD505-2E9C-101B-9397-08002B2CF9AE}" pid="6" name="MSIP_Label_6bd9ddd1-4d20-43f6-abfa-fc3c07406f94_SiteId">
    <vt:lpwstr>b24c8b06-522c-46fe-9080-70926f8dddb1</vt:lpwstr>
  </property>
  <property fmtid="{D5CDD505-2E9C-101B-9397-08002B2CF9AE}" pid="7" name="MSIP_Label_6bd9ddd1-4d20-43f6-abfa-fc3c07406f94_ActionId">
    <vt:lpwstr>405cfb76-6ddc-4021-9712-f2f088d18a43</vt:lpwstr>
  </property>
  <property fmtid="{D5CDD505-2E9C-101B-9397-08002B2CF9AE}" pid="8" name="MSIP_Label_6bd9ddd1-4d20-43f6-abfa-fc3c07406f94_ContentBits">
    <vt:lpwstr>0</vt:lpwstr>
  </property>
</Properties>
</file>