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0"/>
  </p:notesMasterIdLst>
  <p:handoutMasterIdLst>
    <p:handoutMasterId r:id="rId21"/>
  </p:handoutMasterIdLst>
  <p:sldIdLst>
    <p:sldId id="256" r:id="rId2"/>
    <p:sldId id="287" r:id="rId3"/>
    <p:sldId id="292" r:id="rId4"/>
    <p:sldId id="291" r:id="rId5"/>
    <p:sldId id="300" r:id="rId6"/>
    <p:sldId id="275" r:id="rId7"/>
    <p:sldId id="302" r:id="rId8"/>
    <p:sldId id="301" r:id="rId9"/>
    <p:sldId id="294" r:id="rId10"/>
    <p:sldId id="295" r:id="rId11"/>
    <p:sldId id="299" r:id="rId12"/>
    <p:sldId id="303" r:id="rId13"/>
    <p:sldId id="283" r:id="rId14"/>
    <p:sldId id="296" r:id="rId15"/>
    <p:sldId id="304" r:id="rId16"/>
    <p:sldId id="276" r:id="rId17"/>
    <p:sldId id="286" r:id="rId18"/>
    <p:sldId id="293" r:id="rId19"/>
  </p:sldIdLst>
  <p:sldSz cx="9144000" cy="6858000" type="screen4x3"/>
  <p:notesSz cx="6784975"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02" autoAdjust="0"/>
    <p:restoredTop sz="94626" autoAdjust="0"/>
  </p:normalViewPr>
  <p:slideViewPr>
    <p:cSldViewPr>
      <p:cViewPr varScale="1">
        <p:scale>
          <a:sx n="108" d="100"/>
          <a:sy n="108" d="100"/>
        </p:scale>
        <p:origin x="146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0156" cy="49702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sz="quarter" idx="1"/>
          </p:nvPr>
        </p:nvSpPr>
        <p:spPr>
          <a:xfrm>
            <a:off x="3843249" y="0"/>
            <a:ext cx="2940156" cy="497020"/>
          </a:xfrm>
          <a:prstGeom prst="rect">
            <a:avLst/>
          </a:prstGeom>
        </p:spPr>
        <p:txBody>
          <a:bodyPr vert="horz" lIns="91440" tIns="45720" rIns="91440" bIns="45720" rtlCol="0"/>
          <a:lstStyle>
            <a:lvl1pPr algn="r">
              <a:defRPr sz="1200"/>
            </a:lvl1pPr>
          </a:lstStyle>
          <a:p>
            <a:fld id="{39F9B2A4-147D-4925-8FC2-D852A7D79008}" type="datetimeFigureOut">
              <a:rPr lang="fr-FR" smtClean="0"/>
              <a:t>30/11/2024</a:t>
            </a:fld>
            <a:endParaRPr lang="fr-FR"/>
          </a:p>
        </p:txBody>
      </p:sp>
      <p:sp>
        <p:nvSpPr>
          <p:cNvPr id="4" name="Footer Placeholder 3"/>
          <p:cNvSpPr>
            <a:spLocks noGrp="1"/>
          </p:cNvSpPr>
          <p:nvPr>
            <p:ph type="ftr" sz="quarter" idx="2"/>
          </p:nvPr>
        </p:nvSpPr>
        <p:spPr>
          <a:xfrm>
            <a:off x="0" y="9408981"/>
            <a:ext cx="2940156" cy="497019"/>
          </a:xfrm>
          <a:prstGeom prst="rect">
            <a:avLst/>
          </a:prstGeom>
        </p:spPr>
        <p:txBody>
          <a:bodyPr vert="horz" lIns="91440" tIns="45720" rIns="91440" bIns="45720" rtlCol="0" anchor="b"/>
          <a:lstStyle>
            <a:lvl1pPr algn="l">
              <a:defRPr sz="1200"/>
            </a:lvl1pPr>
          </a:lstStyle>
          <a:p>
            <a:endParaRPr lang="fr-FR"/>
          </a:p>
        </p:txBody>
      </p:sp>
      <p:sp>
        <p:nvSpPr>
          <p:cNvPr id="5" name="Slide Number Placeholder 4"/>
          <p:cNvSpPr>
            <a:spLocks noGrp="1"/>
          </p:cNvSpPr>
          <p:nvPr>
            <p:ph type="sldNum" sz="quarter" idx="3"/>
          </p:nvPr>
        </p:nvSpPr>
        <p:spPr>
          <a:xfrm>
            <a:off x="3843249" y="9408981"/>
            <a:ext cx="2940156" cy="497019"/>
          </a:xfrm>
          <a:prstGeom prst="rect">
            <a:avLst/>
          </a:prstGeom>
        </p:spPr>
        <p:txBody>
          <a:bodyPr vert="horz" lIns="91440" tIns="45720" rIns="91440" bIns="45720" rtlCol="0" anchor="b"/>
          <a:lstStyle>
            <a:lvl1pPr algn="r">
              <a:defRPr sz="1200"/>
            </a:lvl1pPr>
          </a:lstStyle>
          <a:p>
            <a:fld id="{706EBC46-2173-45E1-A0B0-4E23B2722EAC}" type="slidenum">
              <a:rPr lang="fr-FR" smtClean="0"/>
              <a:t>‹#›</a:t>
            </a:fld>
            <a:endParaRPr lang="fr-FR"/>
          </a:p>
        </p:txBody>
      </p:sp>
    </p:spTree>
    <p:extLst>
      <p:ext uri="{BB962C8B-B14F-4D97-AF65-F5344CB8AC3E}">
        <p14:creationId xmlns:p14="http://schemas.microsoft.com/office/powerpoint/2010/main" val="1596816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0156" cy="495300"/>
          </a:xfrm>
          <a:prstGeom prst="rect">
            <a:avLst/>
          </a:prstGeom>
        </p:spPr>
        <p:txBody>
          <a:bodyPr vert="horz" lIns="91440" tIns="45720" rIns="91440" bIns="45720" rtlCol="0"/>
          <a:lstStyle>
            <a:lvl1pPr algn="l">
              <a:defRPr sz="1200"/>
            </a:lvl1pPr>
          </a:lstStyle>
          <a:p>
            <a:endParaRPr lang="fr-LU"/>
          </a:p>
        </p:txBody>
      </p:sp>
      <p:sp>
        <p:nvSpPr>
          <p:cNvPr id="3" name="Datumsplatzhalter 2"/>
          <p:cNvSpPr>
            <a:spLocks noGrp="1"/>
          </p:cNvSpPr>
          <p:nvPr>
            <p:ph type="dt" idx="1"/>
          </p:nvPr>
        </p:nvSpPr>
        <p:spPr>
          <a:xfrm>
            <a:off x="3843249" y="0"/>
            <a:ext cx="2940156" cy="495300"/>
          </a:xfrm>
          <a:prstGeom prst="rect">
            <a:avLst/>
          </a:prstGeom>
        </p:spPr>
        <p:txBody>
          <a:bodyPr vert="horz" lIns="91440" tIns="45720" rIns="91440" bIns="45720" rtlCol="0"/>
          <a:lstStyle>
            <a:lvl1pPr algn="r">
              <a:defRPr sz="1200"/>
            </a:lvl1pPr>
          </a:lstStyle>
          <a:p>
            <a:fld id="{61E37011-B45A-4DC9-B5C6-63BA4FF7F1C0}" type="datetimeFigureOut">
              <a:rPr lang="fr-LU" smtClean="0"/>
              <a:t>30/11/2024</a:t>
            </a:fld>
            <a:endParaRPr lang="fr-LU"/>
          </a:p>
        </p:txBody>
      </p:sp>
      <p:sp>
        <p:nvSpPr>
          <p:cNvPr id="4" name="Folienbildplatzhalter 3"/>
          <p:cNvSpPr>
            <a:spLocks noGrp="1" noRot="1" noChangeAspect="1"/>
          </p:cNvSpPr>
          <p:nvPr>
            <p:ph type="sldImg" idx="2"/>
          </p:nvPr>
        </p:nvSpPr>
        <p:spPr>
          <a:xfrm>
            <a:off x="915988" y="742950"/>
            <a:ext cx="4953000" cy="3714750"/>
          </a:xfrm>
          <a:prstGeom prst="rect">
            <a:avLst/>
          </a:prstGeom>
          <a:noFill/>
          <a:ln w="12700">
            <a:solidFill>
              <a:prstClr val="black"/>
            </a:solidFill>
          </a:ln>
        </p:spPr>
        <p:txBody>
          <a:bodyPr vert="horz" lIns="91440" tIns="45720" rIns="91440" bIns="45720" rtlCol="0" anchor="ctr"/>
          <a:lstStyle/>
          <a:p>
            <a:endParaRPr lang="fr-LU"/>
          </a:p>
        </p:txBody>
      </p:sp>
      <p:sp>
        <p:nvSpPr>
          <p:cNvPr id="5" name="Notizenplatzhalter 4"/>
          <p:cNvSpPr>
            <a:spLocks noGrp="1"/>
          </p:cNvSpPr>
          <p:nvPr>
            <p:ph type="body" sz="quarter" idx="3"/>
          </p:nvPr>
        </p:nvSpPr>
        <p:spPr>
          <a:xfrm>
            <a:off x="678498" y="4705350"/>
            <a:ext cx="5427980" cy="44577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fr-LU"/>
          </a:p>
        </p:txBody>
      </p:sp>
      <p:sp>
        <p:nvSpPr>
          <p:cNvPr id="6" name="Fußzeilenplatzhalter 5"/>
          <p:cNvSpPr>
            <a:spLocks noGrp="1"/>
          </p:cNvSpPr>
          <p:nvPr>
            <p:ph type="ftr" sz="quarter" idx="4"/>
          </p:nvPr>
        </p:nvSpPr>
        <p:spPr>
          <a:xfrm>
            <a:off x="0" y="9408981"/>
            <a:ext cx="2940156" cy="495300"/>
          </a:xfrm>
          <a:prstGeom prst="rect">
            <a:avLst/>
          </a:prstGeom>
        </p:spPr>
        <p:txBody>
          <a:bodyPr vert="horz" lIns="91440" tIns="45720" rIns="91440" bIns="45720" rtlCol="0" anchor="b"/>
          <a:lstStyle>
            <a:lvl1pPr algn="l">
              <a:defRPr sz="1200"/>
            </a:lvl1pPr>
          </a:lstStyle>
          <a:p>
            <a:endParaRPr lang="fr-LU"/>
          </a:p>
        </p:txBody>
      </p:sp>
      <p:sp>
        <p:nvSpPr>
          <p:cNvPr id="7" name="Foliennummernplatzhalter 6"/>
          <p:cNvSpPr>
            <a:spLocks noGrp="1"/>
          </p:cNvSpPr>
          <p:nvPr>
            <p:ph type="sldNum" sz="quarter" idx="5"/>
          </p:nvPr>
        </p:nvSpPr>
        <p:spPr>
          <a:xfrm>
            <a:off x="3843249" y="9408981"/>
            <a:ext cx="2940156" cy="495300"/>
          </a:xfrm>
          <a:prstGeom prst="rect">
            <a:avLst/>
          </a:prstGeom>
        </p:spPr>
        <p:txBody>
          <a:bodyPr vert="horz" lIns="91440" tIns="45720" rIns="91440" bIns="45720" rtlCol="0" anchor="b"/>
          <a:lstStyle>
            <a:lvl1pPr algn="r">
              <a:defRPr sz="1200"/>
            </a:lvl1pPr>
          </a:lstStyle>
          <a:p>
            <a:fld id="{2060540C-0503-47E9-BB35-439C9E5798D2}" type="slidenum">
              <a:rPr lang="fr-LU" smtClean="0"/>
              <a:t>‹#›</a:t>
            </a:fld>
            <a:endParaRPr lang="fr-LU"/>
          </a:p>
        </p:txBody>
      </p:sp>
    </p:spTree>
    <p:extLst>
      <p:ext uri="{BB962C8B-B14F-4D97-AF65-F5344CB8AC3E}">
        <p14:creationId xmlns:p14="http://schemas.microsoft.com/office/powerpoint/2010/main" val="781282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0" name="Rechtwinkliges Dreiec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el 8"/>
          <p:cNvSpPr>
            <a:spLocks noGrp="1"/>
          </p:cNvSpPr>
          <p:nvPr>
            <p:ph type="ctrTitle"/>
          </p:nvPr>
        </p:nvSpPr>
        <p:spPr>
          <a:xfrm>
            <a:off x="683917" y="332656"/>
            <a:ext cx="7772400" cy="1829761"/>
          </a:xfrm>
        </p:spPr>
        <p:txBody>
          <a:bodyPr vert="horz" anchor="b">
            <a:normAutofit/>
            <a:scene3d>
              <a:camera prst="orthographicFront"/>
              <a:lightRig rig="soft" dir="t"/>
            </a:scene3d>
            <a:sp3d prstMaterial="softEdge">
              <a:bevelT w="25400" h="25400"/>
            </a:sp3d>
          </a:bodyPr>
          <a:lstStyle>
            <a:lvl1pPr algn="l">
              <a:defRPr sz="3200" b="1" baseline="0">
                <a:solidFill>
                  <a:schemeClr val="tx1"/>
                </a:solidFill>
                <a:effectLst>
                  <a:outerShdw blurRad="31750" dist="25400" dir="5400000" algn="tl" rotWithShape="0">
                    <a:srgbClr val="000000">
                      <a:alpha val="25000"/>
                    </a:srgbClr>
                  </a:outerShdw>
                </a:effectLst>
              </a:defRPr>
            </a:lvl1pPr>
            <a:extLst/>
          </a:lstStyle>
          <a:p>
            <a:r>
              <a:rPr kumimoji="0" lang="de-DE"/>
              <a:t>Titelmasterformat durch Klicken bearbeiten</a:t>
            </a:r>
            <a:endParaRPr kumimoji="0" lang="en-US" dirty="0"/>
          </a:p>
        </p:txBody>
      </p:sp>
      <p:grpSp>
        <p:nvGrpSpPr>
          <p:cNvPr id="2" name="Gruppieren 1"/>
          <p:cNvGrpSpPr/>
          <p:nvPr userDrawn="1"/>
        </p:nvGrpSpPr>
        <p:grpSpPr>
          <a:xfrm>
            <a:off x="-3765" y="4953000"/>
            <a:ext cx="9147765" cy="1912088"/>
            <a:chOff x="-3765" y="4832896"/>
            <a:chExt cx="9147765" cy="2032192"/>
          </a:xfrm>
        </p:grpSpPr>
        <p:sp>
          <p:nvSpPr>
            <p:cNvPr id="7" name="Freihand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ihand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ihandform 10"/>
            <p:cNvSpPr>
              <a:spLocks/>
            </p:cNvSpPr>
            <p:nvPr userDrawn="1"/>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Gerade Verbindung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17" name="Untertitel 16"/>
          <p:cNvSpPr>
            <a:spLocks noGrp="1"/>
          </p:cNvSpPr>
          <p:nvPr>
            <p:ph type="subTitle" idx="1"/>
          </p:nvPr>
        </p:nvSpPr>
        <p:spPr>
          <a:xfrm>
            <a:off x="827584" y="2636912"/>
            <a:ext cx="7772400" cy="1199704"/>
          </a:xfrm>
        </p:spPr>
        <p:txBody>
          <a:bodyPr lIns="45720" rIns="45720">
            <a:normAutofit/>
          </a:bodyPr>
          <a:lstStyle>
            <a:lvl1pPr marL="0" marR="64008" indent="0" algn="l">
              <a:buNone/>
              <a:defRPr sz="2800" baseline="0">
                <a:solidFill>
                  <a:schemeClr val="tx1"/>
                </a:solidFill>
                <a:latin typeface="Arial" panose="020B060402020202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de-DE"/>
              <a:t>Formatvorlage des Untertitelmasters durch Klicken bearbeiten</a:t>
            </a:r>
            <a:endParaRPr kumimoji="0" lang="en-US" dirty="0"/>
          </a:p>
        </p:txBody>
      </p:sp>
      <p:sp>
        <p:nvSpPr>
          <p:cNvPr id="19" name="Fußzeilenplatzhalter 18"/>
          <p:cNvSpPr>
            <a:spLocks noGrp="1"/>
          </p:cNvSpPr>
          <p:nvPr>
            <p:ph type="ftr" sz="quarter" idx="11"/>
          </p:nvPr>
        </p:nvSpPr>
        <p:spPr/>
        <p:txBody>
          <a:bodyPr/>
          <a:lstStyle>
            <a:lvl1pPr>
              <a:defRPr>
                <a:solidFill>
                  <a:schemeClr val="accent1">
                    <a:tint val="20000"/>
                  </a:schemeClr>
                </a:solidFill>
              </a:defRPr>
            </a:lvl1pPr>
            <a:extLst/>
          </a:lstStyle>
          <a:p>
            <a:endParaRPr kumimoji="0" lang="en-US" dirty="0">
              <a:solidFill>
                <a:schemeClr val="accent1">
                  <a:tint val="20000"/>
                </a:schemeClr>
              </a:solidFill>
            </a:endParaRPr>
          </a:p>
        </p:txBody>
      </p:sp>
      <p:sp>
        <p:nvSpPr>
          <p:cNvPr id="27" name="Foliennummernplatzhalter 26"/>
          <p:cNvSpPr>
            <a:spLocks noGrp="1"/>
          </p:cNvSpPr>
          <p:nvPr>
            <p:ph type="sldNum" sz="quarter" idx="12"/>
          </p:nvPr>
        </p:nvSpPr>
        <p:spPr/>
        <p:txBody>
          <a:bodyPr/>
          <a:lstStyle>
            <a:lvl1pPr>
              <a:defRPr>
                <a:solidFill>
                  <a:srgbClr val="FFFFFF"/>
                </a:solidFill>
              </a:defRPr>
            </a:lvl1pPr>
            <a:extLst/>
          </a:lstStyle>
          <a:p>
            <a:pPr eaLnBrk="1" latinLnBrk="0" hangingPunct="1"/>
            <a:fld id="{D5BBC35B-A44B-4119-B8DA-DE9E3DFADA20}"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a:t>Titelmasterformat durch Klicken bearbeiten</a:t>
            </a:r>
            <a:endParaRPr kumimoji="0" lang="en-US"/>
          </a:p>
        </p:txBody>
      </p:sp>
      <p:sp>
        <p:nvSpPr>
          <p:cNvPr id="3" name="Vertikaler Textplatzhalter 2"/>
          <p:cNvSpPr>
            <a:spLocks noGrp="1"/>
          </p:cNvSpPr>
          <p:nvPr>
            <p:ph type="body" orient="vert" idx="1"/>
          </p:nvPr>
        </p:nvSpPr>
        <p:spPr>
          <a:xfrm>
            <a:off x="457200" y="1481329"/>
            <a:ext cx="8229600" cy="4386071"/>
          </a:xfrm>
        </p:spPr>
        <p:txBody>
          <a:bodyPr vert="eaVer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a:xfrm>
            <a:off x="6727032" y="6407944"/>
            <a:ext cx="1920240" cy="365760"/>
          </a:xfrm>
          <a:prstGeom prst="rect">
            <a:avLst/>
          </a:prstGeom>
        </p:spPr>
        <p:txBody>
          <a:bodyPr/>
          <a:lstStyle/>
          <a:p>
            <a:pPr eaLnBrk="1" latinLnBrk="0" hangingPunct="1"/>
            <a:endParaRPr lang="en-US"/>
          </a:p>
        </p:txBody>
      </p:sp>
      <p:sp>
        <p:nvSpPr>
          <p:cNvPr id="5" name="Fußzeilenplatzhalter 4"/>
          <p:cNvSpPr>
            <a:spLocks noGrp="1"/>
          </p:cNvSpPr>
          <p:nvPr>
            <p:ph type="ftr" sz="quarter" idx="11"/>
          </p:nvPr>
        </p:nvSpPr>
        <p:spPr/>
        <p:txBody>
          <a:bodyPr/>
          <a:lstStyle/>
          <a:p>
            <a:endParaRPr kumimoji="0" lang="en-US"/>
          </a:p>
        </p:txBody>
      </p:sp>
      <p:sp>
        <p:nvSpPr>
          <p:cNvPr id="6" name="Foliennummernplatzhalter 5"/>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44013" y="274640"/>
            <a:ext cx="1777470" cy="5592761"/>
          </a:xfrm>
        </p:spPr>
        <p:txBody>
          <a:bodyPr vert="eaVert"/>
          <a:lstStyle/>
          <a:p>
            <a:r>
              <a:rPr kumimoji="0" lang="de-DE"/>
              <a:t>Titelmasterformat durch Klicken bearbeiten</a:t>
            </a:r>
            <a:endParaRPr kumimoji="0" lang="en-US"/>
          </a:p>
        </p:txBody>
      </p:sp>
      <p:sp>
        <p:nvSpPr>
          <p:cNvPr id="3" name="Vertikaler Textplatzhalter 2"/>
          <p:cNvSpPr>
            <a:spLocks noGrp="1"/>
          </p:cNvSpPr>
          <p:nvPr>
            <p:ph type="body" orient="vert" idx="1"/>
          </p:nvPr>
        </p:nvSpPr>
        <p:spPr>
          <a:xfrm>
            <a:off x="457200" y="274641"/>
            <a:ext cx="6324600" cy="5592760"/>
          </a:xfrm>
        </p:spPr>
        <p:txBody>
          <a:bodyPr vert="eaVer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a:xfrm>
            <a:off x="6727032" y="6407944"/>
            <a:ext cx="1920240" cy="365760"/>
          </a:xfrm>
          <a:prstGeom prst="rect">
            <a:avLst/>
          </a:prstGeom>
        </p:spPr>
        <p:txBody>
          <a:bodyPr/>
          <a:lstStyle/>
          <a:p>
            <a:pPr eaLnBrk="1" latinLnBrk="0" hangingPunct="1"/>
            <a:endParaRPr lang="en-US"/>
          </a:p>
        </p:txBody>
      </p:sp>
      <p:sp>
        <p:nvSpPr>
          <p:cNvPr id="5" name="Fußzeilenplatzhalter 4"/>
          <p:cNvSpPr>
            <a:spLocks noGrp="1"/>
          </p:cNvSpPr>
          <p:nvPr>
            <p:ph type="ftr" sz="quarter" idx="11"/>
          </p:nvPr>
        </p:nvSpPr>
        <p:spPr/>
        <p:txBody>
          <a:bodyPr/>
          <a:lstStyle/>
          <a:p>
            <a:endParaRPr kumimoji="0" lang="en-US"/>
          </a:p>
        </p:txBody>
      </p:sp>
      <p:sp>
        <p:nvSpPr>
          <p:cNvPr id="6" name="Foliennummernplatzhalter 5"/>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lvl2pPr marL="621792" indent="-228600">
              <a:buSzPct val="60000"/>
              <a:buFont typeface="Wingdings" panose="05000000000000000000" pitchFamily="2" charset="2"/>
              <a:buChar char="v"/>
              <a:defRPr/>
            </a:lvl2pPr>
            <a:lvl3pPr marL="916686" indent="-285750">
              <a:buSzPct val="80000"/>
              <a:buFont typeface="Arial" panose="020B0604020202020204" pitchFamily="34" charset="0"/>
              <a:buChar char="•"/>
              <a:defRPr/>
            </a:lvl3pPr>
            <a:extLs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p:txBody>
      </p:sp>
      <p:sp>
        <p:nvSpPr>
          <p:cNvPr id="5" name="Fußzeilenplatzhalter 4"/>
          <p:cNvSpPr>
            <a:spLocks noGrp="1"/>
          </p:cNvSpPr>
          <p:nvPr>
            <p:ph type="ftr" sz="quarter" idx="11"/>
          </p:nvPr>
        </p:nvSpPr>
        <p:spPr/>
        <p:txBody>
          <a:bodyPr/>
          <a:lstStyle>
            <a:lvl1pPr>
              <a:defRPr sz="900"/>
            </a:lvl1pPr>
            <a:extLst/>
          </a:lstStyle>
          <a:p>
            <a:endParaRPr lang="en-US" dirty="0"/>
          </a:p>
        </p:txBody>
      </p:sp>
      <p:sp>
        <p:nvSpPr>
          <p:cNvPr id="6" name="Foliennummernplatzhalter 5"/>
          <p:cNvSpPr>
            <a:spLocks noGrp="1"/>
          </p:cNvSpPr>
          <p:nvPr>
            <p:ph type="sldNum" sz="quarter" idx="12"/>
          </p:nvPr>
        </p:nvSpPr>
        <p:spPr/>
        <p:txBody>
          <a:bodyPr/>
          <a:lstStyle>
            <a:lvl1pPr algn="ctr">
              <a:defRPr sz="900"/>
            </a:lvl1pPr>
            <a:extLst/>
          </a:lstStyle>
          <a:p>
            <a:fld id="{D5BBC35B-A44B-4119-B8DA-DE9E3DFADA20}" type="slidenum">
              <a:rPr lang="en-US" smtClean="0"/>
              <a:pPr/>
              <a:t>‹#›</a:t>
            </a:fld>
            <a:endParaRPr lang="en-US" dirty="0"/>
          </a:p>
        </p:txBody>
      </p:sp>
      <p:sp>
        <p:nvSpPr>
          <p:cNvPr id="7" name="Titel 6"/>
          <p:cNvSpPr>
            <a:spLocks noGrp="1"/>
          </p:cNvSpPr>
          <p:nvPr>
            <p:ph type="title"/>
          </p:nvPr>
        </p:nvSpPr>
        <p:spPr/>
        <p:txBody>
          <a:bodyPr rtlCol="0"/>
          <a:lstStyle/>
          <a:p>
            <a:r>
              <a:rPr kumimoji="0" lang="de-DE"/>
              <a:t>Titelmasterformat durch Klicken bearbeiten</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l">
              <a:buNone/>
              <a:defRPr sz="3200" b="1" cap="none" baseline="0">
                <a:solidFill>
                  <a:schemeClr val="tx1"/>
                </a:solidFill>
                <a:effectLst>
                  <a:outerShdw blurRad="31750" dist="25400" dir="5400000" algn="tl" rotWithShape="0">
                    <a:srgbClr val="000000">
                      <a:alpha val="25000"/>
                    </a:srgbClr>
                  </a:outerShdw>
                </a:effectLst>
              </a:defRPr>
            </a:lvl1pPr>
            <a:extLst/>
          </a:lstStyle>
          <a:p>
            <a:r>
              <a:rPr kumimoji="0" lang="de-DE"/>
              <a:t>Titelmasterformat durch Klicken bearbeiten</a:t>
            </a:r>
            <a:endParaRPr kumimoji="0" lang="en-US" dirty="0"/>
          </a:p>
        </p:txBody>
      </p:sp>
      <p:sp>
        <p:nvSpPr>
          <p:cNvPr id="3" name="Textplatzhalter 2"/>
          <p:cNvSpPr>
            <a:spLocks noGrp="1"/>
          </p:cNvSpPr>
          <p:nvPr>
            <p:ph type="body" idx="1"/>
          </p:nvPr>
        </p:nvSpPr>
        <p:spPr>
          <a:xfrm>
            <a:off x="3922713" y="2931712"/>
            <a:ext cx="4572000" cy="1454888"/>
          </a:xfrm>
        </p:spPr>
        <p:txBody>
          <a:bodyPr lIns="91440" rIns="91440" anchor="t">
            <a:normAutofit/>
          </a:bodyPr>
          <a:lstStyle>
            <a:lvl1pPr marL="0" indent="0" algn="l">
              <a:buNone/>
              <a:defRPr sz="2400" baseline="0">
                <a:solidFill>
                  <a:schemeClr val="tx1"/>
                </a:solidFill>
                <a:latin typeface="Arial" panose="020B0604020202020204"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de-DE"/>
              <a:t>Textmasterformat bearbeiten</a:t>
            </a:r>
          </a:p>
        </p:txBody>
      </p:sp>
      <p:sp>
        <p:nvSpPr>
          <p:cNvPr id="5" name="Fußzeilenplatzhalter 4"/>
          <p:cNvSpPr>
            <a:spLocks noGrp="1"/>
          </p:cNvSpPr>
          <p:nvPr>
            <p:ph type="ftr" sz="quarter" idx="11"/>
          </p:nvPr>
        </p:nvSpPr>
        <p:spPr/>
        <p:txBody>
          <a:bodyPr/>
          <a:lstStyle>
            <a:lvl1pPr>
              <a:defRPr sz="900"/>
            </a:lvl1pPr>
            <a:extLst/>
          </a:lstStyle>
          <a:p>
            <a:endParaRPr lang="en-US" dirty="0"/>
          </a:p>
        </p:txBody>
      </p:sp>
      <p:sp>
        <p:nvSpPr>
          <p:cNvPr id="6" name="Foliennummernplatzhalter 5"/>
          <p:cNvSpPr>
            <a:spLocks noGrp="1"/>
          </p:cNvSpPr>
          <p:nvPr>
            <p:ph type="sldNum" sz="quarter" idx="12"/>
          </p:nvPr>
        </p:nvSpPr>
        <p:spPr/>
        <p:txBody>
          <a:bodyPr/>
          <a:lstStyle>
            <a:lvl1pPr>
              <a:defRPr sz="900"/>
            </a:lvl1pPr>
            <a:extLst/>
          </a:lstStyle>
          <a:p>
            <a:fld id="{D5BBC35B-A44B-4119-B8DA-DE9E3DFADA2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1"/>
      </p:bgRef>
    </p:bg>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457200" y="1481328"/>
            <a:ext cx="4038600" cy="4525963"/>
          </a:xfrm>
        </p:spPr>
        <p:txBody>
          <a:bodyPr>
            <a:normAutofit/>
          </a:bodyPr>
          <a:lstStyle>
            <a:lvl1pPr algn="l" rtl="0" eaLnBrk="1" latinLnBrk="0" hangingPunct="1">
              <a:buClrTx/>
              <a:defRPr kumimoji="0" lang="de-DE" sz="2800" kern="1200" dirty="0" smtClean="0">
                <a:solidFill>
                  <a:schemeClr val="tx1"/>
                </a:solidFill>
                <a:latin typeface="+mn-lt"/>
                <a:ea typeface="+mn-ea"/>
                <a:cs typeface="+mn-cs"/>
              </a:defRPr>
            </a:lvl1pPr>
            <a:lvl2pPr marL="621792" indent="-228600" algn="l" rtl="0" eaLnBrk="1" latinLnBrk="0" hangingPunct="1">
              <a:buClrTx/>
              <a:buSzPct val="60000"/>
              <a:buFont typeface="Wingdings" panose="05000000000000000000" pitchFamily="2" charset="2"/>
              <a:buChar char="v"/>
              <a:defRPr kumimoji="0" lang="de-DE" sz="2400" kern="1200" baseline="0" dirty="0" smtClean="0">
                <a:solidFill>
                  <a:schemeClr val="tx1"/>
                </a:solidFill>
                <a:latin typeface="+mn-lt"/>
                <a:ea typeface="+mn-ea"/>
                <a:cs typeface="+mn-cs"/>
              </a:defRPr>
            </a:lvl2pPr>
            <a:lvl3pPr marL="859536" indent="-228600" algn="l" rtl="0" eaLnBrk="1" latinLnBrk="0" hangingPunct="1">
              <a:buClrTx/>
              <a:buSzPct val="80000"/>
              <a:buFont typeface="Arial" panose="020B0604020202020204" pitchFamily="34" charset="0"/>
              <a:buChar char="•"/>
              <a:defRPr kumimoji="0" lang="de-DE" sz="2000" kern="1200" baseline="0" dirty="0" smtClean="0">
                <a:solidFill>
                  <a:schemeClr val="tx1"/>
                </a:solidFill>
                <a:latin typeface="Arial" panose="020B0604020202020204" pitchFamily="34" charset="0"/>
                <a:ea typeface="+mn-ea"/>
                <a:cs typeface="+mn-cs"/>
              </a:defRPr>
            </a:lvl3pPr>
            <a:lvl4pPr>
              <a:defRPr sz="1800"/>
            </a:lvl4pPr>
            <a:lvl5pPr>
              <a:defRPr sz="1800"/>
            </a:lvl5pPr>
            <a:extLs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p:txBody>
      </p:sp>
      <p:sp>
        <p:nvSpPr>
          <p:cNvPr id="4" name="Inhaltsplatzhalter 3"/>
          <p:cNvSpPr>
            <a:spLocks noGrp="1"/>
          </p:cNvSpPr>
          <p:nvPr>
            <p:ph sz="half" idx="2"/>
          </p:nvPr>
        </p:nvSpPr>
        <p:spPr>
          <a:xfrm>
            <a:off x="4648200" y="1481328"/>
            <a:ext cx="4038600" cy="4525963"/>
          </a:xfrm>
        </p:spPr>
        <p:txBody>
          <a:bodyPr/>
          <a:lstStyle>
            <a:lvl1pPr algn="l" rtl="0" eaLnBrk="1" latinLnBrk="0" hangingPunct="1">
              <a:buClrTx/>
              <a:defRPr kumimoji="0" lang="de-DE" sz="2800" kern="1200" dirty="0" smtClean="0">
                <a:solidFill>
                  <a:schemeClr val="tx1"/>
                </a:solidFill>
                <a:latin typeface="+mn-lt"/>
                <a:ea typeface="+mn-ea"/>
                <a:cs typeface="+mn-cs"/>
              </a:defRPr>
            </a:lvl1pPr>
            <a:lvl2pPr marL="621792" indent="-228600">
              <a:buSzPct val="60000"/>
              <a:buFont typeface="Wingdings" panose="05000000000000000000" pitchFamily="2" charset="2"/>
              <a:buChar char="v"/>
              <a:defRPr sz="2400"/>
            </a:lvl2pPr>
            <a:lvl3pPr marL="859536" indent="-228600">
              <a:buSzPct val="80000"/>
              <a:buFont typeface="Arial" panose="020B0604020202020204" pitchFamily="34" charset="0"/>
              <a:buChar char="•"/>
              <a:defRPr sz="2000"/>
            </a:lvl3pPr>
            <a:lvl4pPr>
              <a:defRPr sz="1800"/>
            </a:lvl4pPr>
            <a:lvl5pPr>
              <a:defRPr sz="1800"/>
            </a:lvl5pPr>
            <a:extLs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p:txBody>
      </p:sp>
      <p:sp>
        <p:nvSpPr>
          <p:cNvPr id="6" name="Fußzeilenplatzhalter 5"/>
          <p:cNvSpPr>
            <a:spLocks noGrp="1"/>
          </p:cNvSpPr>
          <p:nvPr>
            <p:ph type="ftr" sz="quarter" idx="11"/>
          </p:nvPr>
        </p:nvSpPr>
        <p:spPr/>
        <p:txBody>
          <a:bodyPr/>
          <a:lstStyle/>
          <a:p>
            <a:endParaRPr kumimoji="0" lang="en-US"/>
          </a:p>
        </p:txBody>
      </p:sp>
      <p:sp>
        <p:nvSpPr>
          <p:cNvPr id="7" name="Foliennummernplatzhalter 6"/>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a:t>
            </a:fld>
            <a:endParaRPr kumimoji="0" lang="en-US"/>
          </a:p>
        </p:txBody>
      </p:sp>
      <p:sp>
        <p:nvSpPr>
          <p:cNvPr id="8" name="Titel 7"/>
          <p:cNvSpPr>
            <a:spLocks noGrp="1"/>
          </p:cNvSpPr>
          <p:nvPr>
            <p:ph type="title"/>
          </p:nvPr>
        </p:nvSpPr>
        <p:spPr/>
        <p:txBody>
          <a:bodyPr rtlCol="0"/>
          <a:lstStyle/>
          <a:p>
            <a:r>
              <a:rPr kumimoji="0" lang="de-DE"/>
              <a:t>Titelmasterformat durch Klicken bearbeiten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extLst/>
          </a:lstStyle>
          <a:p>
            <a:r>
              <a:rPr kumimoji="0" lang="de-DE"/>
              <a:t>Titelmasterformat durch Klicken bearbeiten</a:t>
            </a:r>
            <a:endParaRPr kumimoji="0" lang="en-US" dirty="0"/>
          </a:p>
        </p:txBody>
      </p:sp>
      <p:sp>
        <p:nvSpPr>
          <p:cNvPr id="3" name="Textplatzhalter 2"/>
          <p:cNvSpPr>
            <a:spLocks noGrp="1"/>
          </p:cNvSpPr>
          <p:nvPr>
            <p:ph type="body" idx="1"/>
          </p:nvPr>
        </p:nvSpPr>
        <p:spPr>
          <a:xfrm>
            <a:off x="457200" y="5410200"/>
            <a:ext cx="4040188" cy="762000"/>
          </a:xfrm>
          <a:solidFill>
            <a:schemeClr val="bg1"/>
          </a:solidFill>
          <a:ln w="9652">
            <a:solidFill>
              <a:schemeClr val="accent1"/>
            </a:solidFill>
            <a:miter lim="800000"/>
          </a:ln>
        </p:spPr>
        <p:txBody>
          <a:bodyPr lIns="182880" anchor="ctr"/>
          <a:lstStyle>
            <a:lvl1pPr marL="0" indent="0">
              <a:buNone/>
              <a:defRPr sz="2400" b="0" baseline="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a:t>Textmasterformat bearbeiten</a:t>
            </a:r>
          </a:p>
        </p:txBody>
      </p:sp>
      <p:sp>
        <p:nvSpPr>
          <p:cNvPr id="4" name="Textplatzhalter 3"/>
          <p:cNvSpPr>
            <a:spLocks noGrp="1"/>
          </p:cNvSpPr>
          <p:nvPr>
            <p:ph type="body" sz="half" idx="3"/>
          </p:nvPr>
        </p:nvSpPr>
        <p:spPr>
          <a:xfrm>
            <a:off x="4645026" y="5410200"/>
            <a:ext cx="4041775" cy="762000"/>
          </a:xfrm>
          <a:solidFill>
            <a:schemeClr val="bg1"/>
          </a:solidFill>
          <a:ln w="9652">
            <a:solidFill>
              <a:schemeClr val="accent1"/>
            </a:solidFill>
            <a:miter lim="800000"/>
          </a:ln>
        </p:spPr>
        <p:txBody>
          <a:bodyPr lIns="182880" anchor="ctr"/>
          <a:lstStyle>
            <a:lvl1pPr marL="0" indent="0">
              <a:buNone/>
              <a:defRPr sz="2400" b="0" baseline="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a:t>Textmasterformat bearbeiten</a:t>
            </a:r>
          </a:p>
        </p:txBody>
      </p:sp>
      <p:sp>
        <p:nvSpPr>
          <p:cNvPr id="5" name="Inhaltsplatzhalt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p:txBody>
      </p:sp>
      <p:sp>
        <p:nvSpPr>
          <p:cNvPr id="6" name="Inhaltsplatzhalt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p:txBody>
      </p:sp>
      <p:sp>
        <p:nvSpPr>
          <p:cNvPr id="8" name="Fußzeilenplatzhalter 7"/>
          <p:cNvSpPr>
            <a:spLocks noGrp="1"/>
          </p:cNvSpPr>
          <p:nvPr>
            <p:ph type="ftr" sz="quarter" idx="11"/>
          </p:nvPr>
        </p:nvSpPr>
        <p:spPr/>
        <p:txBody>
          <a:bodyPr/>
          <a:lstStyle/>
          <a:p>
            <a:endParaRPr kumimoji="0" lang="en-US"/>
          </a:p>
        </p:txBody>
      </p:sp>
      <p:sp>
        <p:nvSpPr>
          <p:cNvPr id="9" name="Foliennummernplatzhalter 8"/>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bg>
      <p:bgPr>
        <a:gradFill rotWithShape="1">
          <a:gsLst>
            <a:gs pos="0">
              <a:schemeClr val="tx1"/>
            </a:gs>
            <a:gs pos="40000">
              <a:schemeClr val="bg1">
                <a:tint val="65000"/>
                <a:satMod val="300000"/>
              </a:schemeClr>
            </a:gs>
            <a:gs pos="100000">
              <a:schemeClr val="bg1">
                <a:shade val="65000"/>
                <a:satMod val="300000"/>
              </a:schemeClr>
            </a:gs>
          </a:gsLst>
          <a:path path="circle">
            <a:fillToRect l="65000" b="98000"/>
          </a:path>
        </a:gradFill>
        <a:effectLst/>
      </p:bgPr>
    </p:bg>
    <p:spTree>
      <p:nvGrpSpPr>
        <p:cNvPr id="1" name=""/>
        <p:cNvGrpSpPr/>
        <p:nvPr/>
      </p:nvGrpSpPr>
      <p:grpSpPr>
        <a:xfrm>
          <a:off x="0" y="0"/>
          <a:ext cx="0" cy="0"/>
          <a:chOff x="0" y="0"/>
          <a:chExt cx="0" cy="0"/>
        </a:xfrm>
      </p:grpSpPr>
      <p:sp>
        <p:nvSpPr>
          <p:cNvPr id="4" name="Fußzeilenplatzhalter 3"/>
          <p:cNvSpPr>
            <a:spLocks noGrp="1"/>
          </p:cNvSpPr>
          <p:nvPr>
            <p:ph type="ftr" sz="quarter" idx="11"/>
          </p:nvPr>
        </p:nvSpPr>
        <p:spPr/>
        <p:txBody>
          <a:bodyPr/>
          <a:lstStyle>
            <a:lvl1pPr>
              <a:defRPr sz="900"/>
            </a:lvl1pPr>
            <a:extLst/>
          </a:lstStyle>
          <a:p>
            <a:endParaRPr lang="en-US" dirty="0"/>
          </a:p>
        </p:txBody>
      </p:sp>
      <p:sp>
        <p:nvSpPr>
          <p:cNvPr id="5" name="Foliennummernplatzhalter 4"/>
          <p:cNvSpPr>
            <a:spLocks noGrp="1"/>
          </p:cNvSpPr>
          <p:nvPr>
            <p:ph type="sldNum" sz="quarter" idx="12"/>
          </p:nvPr>
        </p:nvSpPr>
        <p:spPr/>
        <p:txBody>
          <a:bodyPr/>
          <a:lstStyle>
            <a:lvl1pPr algn="ctr">
              <a:defRPr sz="900"/>
            </a:lvl1pPr>
            <a:extLst/>
          </a:lstStyle>
          <a:p>
            <a:fld id="{D5BBC35B-A44B-4119-B8DA-DE9E3DFADA20}" type="slidenum">
              <a:rPr lang="en-US" smtClean="0"/>
              <a:pPr/>
              <a:t>‹#›</a:t>
            </a:fld>
            <a:endParaRPr lang="en-US" dirty="0"/>
          </a:p>
        </p:txBody>
      </p:sp>
      <p:sp>
        <p:nvSpPr>
          <p:cNvPr id="6" name="Titel 5"/>
          <p:cNvSpPr>
            <a:spLocks noGrp="1"/>
          </p:cNvSpPr>
          <p:nvPr>
            <p:ph type="title"/>
          </p:nvPr>
        </p:nvSpPr>
        <p:spPr/>
        <p:txBody>
          <a:bodyPr rtlCol="0"/>
          <a:lstStyle/>
          <a:p>
            <a:r>
              <a:rPr kumimoji="0" lang="de-DE"/>
              <a:t>Titelmasterformat durch Klicken bearbeiten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a:lstStyle>
            <a:lvl1pPr algn="ctr">
              <a:defRPr sz="1000"/>
            </a:lvl1pPr>
            <a:extLst/>
          </a:lstStyle>
          <a:p>
            <a:endParaRPr lang="en-US" dirty="0"/>
          </a:p>
        </p:txBody>
      </p:sp>
      <p:sp>
        <p:nvSpPr>
          <p:cNvPr id="4" name="Foliennummernplatzhalter 3"/>
          <p:cNvSpPr>
            <a:spLocks noGrp="1"/>
          </p:cNvSpPr>
          <p:nvPr>
            <p:ph type="sldNum" sz="quarter" idx="12"/>
          </p:nvPr>
        </p:nvSpPr>
        <p:spPr/>
        <p:txBody>
          <a:bodyPr/>
          <a:lstStyle>
            <a:lvl1pPr algn="ctr">
              <a:defRPr sz="900"/>
            </a:lvl1pPr>
            <a:extLst/>
          </a:lstStyle>
          <a:p>
            <a:fld id="{D5BBC35B-A44B-4119-B8DA-DE9E3DFADA2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de-DE"/>
              <a:t>Titelmasterformat durch Klicken bearbeiten</a:t>
            </a:r>
            <a:endParaRPr kumimoji="0" lang="en-US"/>
          </a:p>
        </p:txBody>
      </p:sp>
      <p:sp>
        <p:nvSpPr>
          <p:cNvPr id="3" name="Textplatzhalt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de-DE"/>
              <a:t>Textmasterformat bearbeiten</a:t>
            </a:r>
          </a:p>
        </p:txBody>
      </p:sp>
      <p:sp>
        <p:nvSpPr>
          <p:cNvPr id="4" name="Inhaltsplatzhalt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dirty="0"/>
          </a:p>
        </p:txBody>
      </p:sp>
      <p:sp>
        <p:nvSpPr>
          <p:cNvPr id="5" name="Datumsplatzhalter 4"/>
          <p:cNvSpPr>
            <a:spLocks noGrp="1"/>
          </p:cNvSpPr>
          <p:nvPr>
            <p:ph type="dt" sz="half" idx="10"/>
          </p:nvPr>
        </p:nvSpPr>
        <p:spPr>
          <a:xfrm>
            <a:off x="6727032" y="6407944"/>
            <a:ext cx="1920240" cy="365760"/>
          </a:xfrm>
          <a:prstGeom prst="rect">
            <a:avLst/>
          </a:prstGeom>
        </p:spPr>
        <p:txBody>
          <a:bodyPr/>
          <a:lstStyle/>
          <a:p>
            <a:pPr eaLnBrk="1" latinLnBrk="0" hangingPunct="1"/>
            <a:endParaRPr lang="en-US"/>
          </a:p>
        </p:txBody>
      </p:sp>
      <p:sp>
        <p:nvSpPr>
          <p:cNvPr id="6" name="Fußzeilenplatzhalter 5"/>
          <p:cNvSpPr>
            <a:spLocks noGrp="1"/>
          </p:cNvSpPr>
          <p:nvPr>
            <p:ph type="ftr" sz="quarter" idx="11"/>
          </p:nvPr>
        </p:nvSpPr>
        <p:spPr/>
        <p:txBody>
          <a:bodyPr/>
          <a:lstStyle/>
          <a:p>
            <a:endParaRPr kumimoji="0" lang="en-US"/>
          </a:p>
        </p:txBody>
      </p:sp>
      <p:sp>
        <p:nvSpPr>
          <p:cNvPr id="7" name="Foliennummernplatzhalter 6"/>
          <p:cNvSpPr>
            <a:spLocks noGrp="1"/>
          </p:cNvSpPr>
          <p:nvPr>
            <p:ph type="sldNum" sz="quarter" idx="12"/>
          </p:nvPr>
        </p:nvSpPr>
        <p:spPr/>
        <p:txBody>
          <a:bodyPr/>
          <a:lstStyle/>
          <a:p>
            <a:pPr eaLnBrk="1" latinLnBrk="0" hangingPunct="1"/>
            <a:fld id="{D5BBC35B-A44B-4119-B8DA-DE9E3DFADA20}"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bg>
      <p:bgRef idx="1002">
        <a:schemeClr val="bg1"/>
      </p:bgRef>
    </p:bg>
    <p:spTree>
      <p:nvGrpSpPr>
        <p:cNvPr id="1" name=""/>
        <p:cNvGrpSpPr/>
        <p:nvPr/>
      </p:nvGrpSpPr>
      <p:grpSpPr>
        <a:xfrm>
          <a:off x="0" y="0"/>
          <a:ext cx="0" cy="0"/>
          <a:chOff x="0" y="0"/>
          <a:chExt cx="0" cy="0"/>
        </a:xfrm>
      </p:grpSpPr>
      <p:sp>
        <p:nvSpPr>
          <p:cNvPr id="4" name="Textplatzhalt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de-DE"/>
              <a:t>Textmasterformat bearbeiten</a:t>
            </a:r>
          </a:p>
        </p:txBody>
      </p:sp>
      <p:sp>
        <p:nvSpPr>
          <p:cNvPr id="3" name="Bildplatzhalt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de-DE"/>
              <a:t>Bild durch Klicken auf Symbol hinzufügen</a:t>
            </a:r>
            <a:endParaRPr kumimoji="0" lang="en-US" dirty="0"/>
          </a:p>
        </p:txBody>
      </p:sp>
      <p:sp>
        <p:nvSpPr>
          <p:cNvPr id="5" name="Datumsplatzhalter 4"/>
          <p:cNvSpPr>
            <a:spLocks noGrp="1"/>
          </p:cNvSpPr>
          <p:nvPr>
            <p:ph type="dt" sz="half" idx="10"/>
          </p:nvPr>
        </p:nvSpPr>
        <p:spPr>
          <a:xfrm>
            <a:off x="6727032" y="6407944"/>
            <a:ext cx="1920240" cy="365760"/>
          </a:xfrm>
          <a:prstGeom prst="rect">
            <a:avLst/>
          </a:prstGeom>
        </p:spPr>
        <p:txBody>
          <a:bodyPr/>
          <a:lstStyle>
            <a:lvl1pPr>
              <a:defRPr>
                <a:solidFill>
                  <a:schemeClr val="tx1"/>
                </a:solidFill>
              </a:defRPr>
            </a:lvl1pPr>
            <a:extLst/>
          </a:lstStyle>
          <a:p>
            <a:pPr eaLnBrk="1" latinLnBrk="0" hangingPunct="1"/>
            <a:endParaRPr lang="en-US">
              <a:solidFill>
                <a:schemeClr val="tx1"/>
              </a:solidFill>
            </a:endParaRPr>
          </a:p>
        </p:txBody>
      </p:sp>
      <p:sp>
        <p:nvSpPr>
          <p:cNvPr id="6" name="Fußzeilenplatzhalt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solidFill>
                <a:schemeClr val="tx1"/>
              </a:solidFill>
            </a:endParaRPr>
          </a:p>
        </p:txBody>
      </p:sp>
      <p:sp>
        <p:nvSpPr>
          <p:cNvPr id="7" name="Foliennummernplatzhalter 6"/>
          <p:cNvSpPr>
            <a:spLocks noGrp="1"/>
          </p:cNvSpPr>
          <p:nvPr>
            <p:ph type="sldNum" sz="quarter" idx="12"/>
          </p:nvPr>
        </p:nvSpPr>
        <p:spPr/>
        <p:txBody>
          <a:bodyPr/>
          <a:lstStyle>
            <a:lvl1pPr>
              <a:defRPr>
                <a:solidFill>
                  <a:schemeClr val="tx1"/>
                </a:solidFill>
              </a:defRPr>
            </a:lvl1pPr>
            <a:extLst/>
          </a:lstStyle>
          <a:p>
            <a:pPr eaLnBrk="1" latinLnBrk="0" hangingPunct="1"/>
            <a:fld id="{D5BBC35B-A44B-4119-B8DA-DE9E3DFADA20}" type="slidenum">
              <a:rPr kumimoji="0" lang="en-US" smtClean="0"/>
              <a:pPr eaLnBrk="1" latinLnBrk="0" hangingPunct="1"/>
              <a:t>‹#›</a:t>
            </a:fld>
            <a:endParaRPr kumimoji="0" lang="en-US">
              <a:solidFill>
                <a:schemeClr val="tx1"/>
              </a:solidFill>
            </a:endParaRPr>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de-DE"/>
              <a:t>Titelmasterformat durch Klicken bearbeiten</a:t>
            </a:r>
            <a:endParaRPr kumimoji="0" lang="en-US"/>
          </a:p>
        </p:txBody>
      </p:sp>
      <p:sp>
        <p:nvSpPr>
          <p:cNvPr id="8" name="Freihand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ihand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htwinkliges Dreiec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Gerade Verbindung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Eingekerbter Richtungspfeil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Eingekerbter Richtungspfeil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ihand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ihand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echtwinkliges Dreiec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Gerade Verbindung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elplatzhalt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de-DE" dirty="0"/>
              <a:t>Titelmasterformat durch Klicken bearbeiten</a:t>
            </a:r>
            <a:endParaRPr kumimoji="0" lang="en-US" dirty="0"/>
          </a:p>
        </p:txBody>
      </p:sp>
      <p:sp>
        <p:nvSpPr>
          <p:cNvPr id="30" name="Textplatzhalt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de-DE" dirty="0"/>
              <a:t>Textmasterformat bearbeiten</a:t>
            </a:r>
          </a:p>
          <a:p>
            <a:pPr lvl="1" eaLnBrk="1" latinLnBrk="0" hangingPunct="1"/>
            <a:r>
              <a:rPr kumimoji="0" lang="de-DE" dirty="0"/>
              <a:t>Zweite Ebene</a:t>
            </a:r>
          </a:p>
          <a:p>
            <a:pPr lvl="2" eaLnBrk="1" latinLnBrk="0" hangingPunct="1"/>
            <a:r>
              <a:rPr kumimoji="0" lang="de-DE" dirty="0"/>
              <a:t>Dritte Ebene</a:t>
            </a:r>
          </a:p>
        </p:txBody>
      </p:sp>
      <p:sp>
        <p:nvSpPr>
          <p:cNvPr id="22" name="Fußzeilenplatzhalter 21"/>
          <p:cNvSpPr>
            <a:spLocks noGrp="1"/>
          </p:cNvSpPr>
          <p:nvPr>
            <p:ph type="ftr" sz="quarter" idx="3"/>
          </p:nvPr>
        </p:nvSpPr>
        <p:spPr>
          <a:xfrm>
            <a:off x="6156176" y="6418799"/>
            <a:ext cx="2350681" cy="365125"/>
          </a:xfrm>
          <a:prstGeom prst="rect">
            <a:avLst/>
          </a:prstGeom>
        </p:spPr>
        <p:txBody>
          <a:bodyPr vert="horz" anchor="b"/>
          <a:lstStyle>
            <a:lvl1pPr algn="ctr" eaLnBrk="1" latinLnBrk="0" hangingPunct="1">
              <a:defRPr kumimoji="0" sz="1000" baseline="30000">
                <a:solidFill>
                  <a:schemeClr val="tx1"/>
                </a:solidFill>
                <a:latin typeface="Arial" panose="020B0604020202020204" pitchFamily="34" charset="0"/>
              </a:defRPr>
            </a:lvl1pPr>
            <a:extLst/>
          </a:lstStyle>
          <a:p>
            <a:endParaRPr lang="en-US" dirty="0"/>
          </a:p>
        </p:txBody>
      </p:sp>
      <p:sp>
        <p:nvSpPr>
          <p:cNvPr id="18" name="Foliennummernplatzhalt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eaLnBrk="1" latinLnBrk="0" hangingPunct="1"/>
            <a:fld id="{D5BBC35B-A44B-4119-B8DA-DE9E3DFADA20}" type="slidenum">
              <a:rPr kumimoji="0" lang="en-US" smtClean="0"/>
              <a:pPr eaLnBrk="1" latinLnBrk="0" hangingPunct="1"/>
              <a:t>‹#›</a:t>
            </a:fld>
            <a:endParaRPr kumimoji="0" lang="en-US" sz="1000" b="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200" b="1" kern="1200" baseline="0">
          <a:solidFill>
            <a:schemeClr val="tx1"/>
          </a:solidFill>
          <a:effectLst>
            <a:outerShdw blurRad="31750" dist="25400" dir="5400000" algn="tl" rotWithShape="0">
              <a:srgbClr val="000000">
                <a:alpha val="25000"/>
              </a:srgbClr>
            </a:outerShdw>
          </a:effectLst>
          <a:latin typeface="Arial" panose="020B0604020202020204" pitchFamily="34" charset="0"/>
          <a:ea typeface="+mj-ea"/>
          <a:cs typeface="+mj-cs"/>
        </a:defRPr>
      </a:lvl1pPr>
      <a:extLst/>
    </p:titleStyle>
    <p:bodyStyle>
      <a:lvl1pPr marL="365760" indent="-256032" algn="l" rtl="0" eaLnBrk="1" latinLnBrk="0" hangingPunct="1">
        <a:spcBef>
          <a:spcPts val="400"/>
        </a:spcBef>
        <a:spcAft>
          <a:spcPts val="0"/>
        </a:spcAft>
        <a:buClrTx/>
        <a:buSzPct val="70000"/>
        <a:buFont typeface="Wingdings" panose="05000000000000000000" pitchFamily="2" charset="2"/>
        <a:buChar char="Ø"/>
        <a:defRPr kumimoji="0" sz="2700" kern="1200">
          <a:solidFill>
            <a:schemeClr val="tx1"/>
          </a:solidFill>
          <a:latin typeface="+mn-lt"/>
          <a:ea typeface="+mn-ea"/>
          <a:cs typeface="+mn-cs"/>
        </a:defRPr>
      </a:lvl1pPr>
      <a:lvl2pPr marL="621792" indent="-228600" algn="l" rtl="0" eaLnBrk="1" latinLnBrk="0" hangingPunct="1">
        <a:spcBef>
          <a:spcPts val="324"/>
        </a:spcBef>
        <a:buClrTx/>
        <a:buSzPct val="80000"/>
        <a:buFont typeface="Arial" panose="020B0604020202020204" pitchFamily="34" charset="0"/>
        <a:buChar char="•"/>
        <a:defRPr kumimoji="0" sz="2000" kern="1200" baseline="0">
          <a:solidFill>
            <a:schemeClr val="tx1"/>
          </a:solidFill>
          <a:latin typeface="+mn-lt"/>
          <a:ea typeface="+mn-ea"/>
          <a:cs typeface="+mn-cs"/>
        </a:defRPr>
      </a:lvl2pPr>
      <a:lvl3pPr marL="859536" indent="-228600" algn="l" rtl="0" eaLnBrk="1" latinLnBrk="0" hangingPunct="1">
        <a:spcBef>
          <a:spcPts val="350"/>
        </a:spcBef>
        <a:buClrTx/>
        <a:buSzPct val="50000"/>
        <a:buFont typeface="Wingdings" panose="05000000000000000000" pitchFamily="2" charset="2"/>
        <a:buChar char="§"/>
        <a:defRPr kumimoji="0" sz="1800" kern="1200" baseline="0">
          <a:solidFill>
            <a:schemeClr val="tx1"/>
          </a:solidFill>
          <a:latin typeface="Arial" panose="020B060402020202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143000" indent="0" algn="l"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bag.admin.ch/bag/de/home/das-bag/publikationen/forschungsberichte/forschungsberichte-sucht/forschungsberichte-cannabis.html" TargetMode="External"/><Relationship Id="rId2" Type="http://schemas.openxmlformats.org/officeDocument/2006/relationships/hyperlink" Target="https://www.ofdt.fr/sites/ofdt/files/2024-09/rapport_astracan_washington_oregon_californie_2024.pdf"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news.un.org/fr/story/2023/03/1133132"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5"/>
          <p:cNvSpPr txBox="1">
            <a:spLocks noChangeArrowheads="1"/>
          </p:cNvSpPr>
          <p:nvPr/>
        </p:nvSpPr>
        <p:spPr bwMode="auto">
          <a:xfrm>
            <a:off x="179388" y="5445224"/>
            <a:ext cx="4248596" cy="135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142875" algn="l" eaLnBrk="0" hangingPunct="0">
              <a:spcBef>
                <a:spcPts val="300"/>
              </a:spcBef>
              <a:spcAft>
                <a:spcPct val="0"/>
              </a:spcAft>
              <a:buClr>
                <a:srgbClr val="0BD0D9"/>
              </a:buClr>
              <a:buFont typeface="Georgia" pitchFamily="18" charset="0"/>
              <a:defRPr sz="2800">
                <a:solidFill>
                  <a:schemeClr val="tx1"/>
                </a:solidFill>
                <a:latin typeface="Georgia" pitchFamily="18" charset="0"/>
              </a:defRPr>
            </a:lvl1pPr>
            <a:lvl2pPr marL="742950" indent="-285750" algn="l" eaLnBrk="0" hangingPunct="0">
              <a:spcBef>
                <a:spcPts val="300"/>
              </a:spcBef>
              <a:spcAft>
                <a:spcPct val="0"/>
              </a:spcAft>
              <a:buClr>
                <a:schemeClr val="accent2"/>
              </a:buClr>
              <a:buFont typeface="Georgia" pitchFamily="18" charset="0"/>
              <a:buChar char="▫"/>
              <a:defRPr sz="2600">
                <a:solidFill>
                  <a:schemeClr val="accent2"/>
                </a:solidFill>
                <a:latin typeface="Georgia" pitchFamily="18" charset="0"/>
              </a:defRPr>
            </a:lvl2pPr>
            <a:lvl3pPr marL="1143000" indent="-228600" algn="l" eaLnBrk="0" hangingPunct="0">
              <a:spcBef>
                <a:spcPts val="300"/>
              </a:spcBef>
              <a:spcAft>
                <a:spcPct val="0"/>
              </a:spcAft>
              <a:buClr>
                <a:schemeClr val="accent1"/>
              </a:buClr>
              <a:buFont typeface="Wingdings 2" pitchFamily="18" charset="2"/>
              <a:buChar char=""/>
              <a:defRPr sz="2400">
                <a:solidFill>
                  <a:schemeClr val="accent1"/>
                </a:solidFill>
                <a:latin typeface="Georgia" pitchFamily="18" charset="0"/>
              </a:defRPr>
            </a:lvl3pPr>
            <a:lvl4pPr marL="1600200" indent="-228600" algn="l" eaLnBrk="0" hangingPunct="0">
              <a:spcBef>
                <a:spcPts val="300"/>
              </a:spcBef>
              <a:spcAft>
                <a:spcPct val="0"/>
              </a:spcAft>
              <a:buClr>
                <a:schemeClr val="accent1"/>
              </a:buClr>
              <a:buFont typeface="Wingdings 2" pitchFamily="18" charset="2"/>
              <a:buChar char=""/>
              <a:defRPr sz="2200">
                <a:solidFill>
                  <a:schemeClr val="accent1"/>
                </a:solidFill>
                <a:latin typeface="Georgia" pitchFamily="18" charset="0"/>
              </a:defRPr>
            </a:lvl4pPr>
            <a:lvl5pPr marL="2057400" indent="-228600" algn="l" eaLnBrk="0" hangingPunct="0">
              <a:spcBef>
                <a:spcPts val="300"/>
              </a:spcBef>
              <a:spcAft>
                <a:spcPct val="0"/>
              </a:spcAft>
              <a:buClr>
                <a:srgbClr val="0BD0D9"/>
              </a:buClr>
              <a:buFont typeface="Georgia" pitchFamily="18" charset="0"/>
              <a:buChar char="▫"/>
              <a:defRPr sz="2000">
                <a:solidFill>
                  <a:srgbClr val="0BD0D9"/>
                </a:solidFill>
                <a:latin typeface="Georgia" pitchFamily="18" charset="0"/>
              </a:defRPr>
            </a:lvl5pPr>
            <a:lvl6pPr marL="2514600" indent="-228600" eaLnBrk="0" fontAlgn="base" hangingPunct="0">
              <a:spcBef>
                <a:spcPts val="300"/>
              </a:spcBef>
              <a:spcAft>
                <a:spcPct val="0"/>
              </a:spcAft>
              <a:buClr>
                <a:srgbClr val="0BD0D9"/>
              </a:buClr>
              <a:buFont typeface="Georgia" pitchFamily="18" charset="0"/>
              <a:buChar char="▫"/>
              <a:defRPr sz="2000">
                <a:solidFill>
                  <a:srgbClr val="0BD0D9"/>
                </a:solidFill>
                <a:latin typeface="Georgia" pitchFamily="18" charset="0"/>
              </a:defRPr>
            </a:lvl6pPr>
            <a:lvl7pPr marL="2971800" indent="-228600" eaLnBrk="0" fontAlgn="base" hangingPunct="0">
              <a:spcBef>
                <a:spcPts val="300"/>
              </a:spcBef>
              <a:spcAft>
                <a:spcPct val="0"/>
              </a:spcAft>
              <a:buClr>
                <a:srgbClr val="0BD0D9"/>
              </a:buClr>
              <a:buFont typeface="Georgia" pitchFamily="18" charset="0"/>
              <a:buChar char="▫"/>
              <a:defRPr sz="2000">
                <a:solidFill>
                  <a:srgbClr val="0BD0D9"/>
                </a:solidFill>
                <a:latin typeface="Georgia" pitchFamily="18" charset="0"/>
              </a:defRPr>
            </a:lvl7pPr>
            <a:lvl8pPr marL="3429000" indent="-228600" eaLnBrk="0" fontAlgn="base" hangingPunct="0">
              <a:spcBef>
                <a:spcPts val="300"/>
              </a:spcBef>
              <a:spcAft>
                <a:spcPct val="0"/>
              </a:spcAft>
              <a:buClr>
                <a:srgbClr val="0BD0D9"/>
              </a:buClr>
              <a:buFont typeface="Georgia" pitchFamily="18" charset="0"/>
              <a:buChar char="▫"/>
              <a:defRPr sz="2000">
                <a:solidFill>
                  <a:srgbClr val="0BD0D9"/>
                </a:solidFill>
                <a:latin typeface="Georgia" pitchFamily="18" charset="0"/>
              </a:defRPr>
            </a:lvl8pPr>
            <a:lvl9pPr marL="3886200" indent="-228600" eaLnBrk="0" fontAlgn="base" hangingPunct="0">
              <a:spcBef>
                <a:spcPts val="300"/>
              </a:spcBef>
              <a:spcAft>
                <a:spcPct val="0"/>
              </a:spcAft>
              <a:buClr>
                <a:srgbClr val="0BD0D9"/>
              </a:buClr>
              <a:buFont typeface="Georgia" pitchFamily="18" charset="0"/>
              <a:buChar char="▫"/>
              <a:defRPr sz="2000">
                <a:solidFill>
                  <a:srgbClr val="0BD0D9"/>
                </a:solidFill>
                <a:latin typeface="Georgia" pitchFamily="18" charset="0"/>
              </a:defRPr>
            </a:lvl9pPr>
          </a:lstStyle>
          <a:p>
            <a:pPr algn="just" eaLnBrk="1" fontAlgn="base" hangingPunct="1">
              <a:lnSpc>
                <a:spcPct val="150000"/>
              </a:lnSpc>
              <a:spcBef>
                <a:spcPct val="0"/>
              </a:spcBef>
              <a:buClrTx/>
              <a:buSzPct val="70000"/>
              <a:buFontTx/>
              <a:buNone/>
            </a:pPr>
            <a:r>
              <a:rPr lang="fr-FR" altLang="fr-FR" sz="1400" b="1" dirty="0">
                <a:solidFill>
                  <a:srgbClr val="FFFF00"/>
                </a:solidFill>
                <a:latin typeface="Calibri" panose="020F0502020204030204" pitchFamily="34" charset="0"/>
                <a:cs typeface="Calibri" panose="020F0502020204030204" pitchFamily="34" charset="0"/>
              </a:rPr>
              <a:t>Dr Claude STREEF</a:t>
            </a:r>
          </a:p>
          <a:p>
            <a:pPr algn="just" eaLnBrk="1" fontAlgn="base" hangingPunct="1">
              <a:lnSpc>
                <a:spcPct val="150000"/>
              </a:lnSpc>
              <a:spcBef>
                <a:spcPct val="0"/>
              </a:spcBef>
              <a:buClrTx/>
              <a:buSzPct val="70000"/>
              <a:buFontTx/>
              <a:buNone/>
            </a:pPr>
            <a:r>
              <a:rPr lang="fr-FR" altLang="fr-FR" sz="1400" b="1" dirty="0">
                <a:solidFill>
                  <a:srgbClr val="FFFF00"/>
                </a:solidFill>
                <a:latin typeface="Calibri" panose="020F0502020204030204" pitchFamily="34" charset="0"/>
                <a:cs typeface="Calibri" panose="020F0502020204030204" pitchFamily="34" charset="0"/>
              </a:rPr>
              <a:t>Président de la Commission Médicale</a:t>
            </a:r>
          </a:p>
          <a:p>
            <a:pPr algn="just" eaLnBrk="1" fontAlgn="base" hangingPunct="1">
              <a:lnSpc>
                <a:spcPct val="150000"/>
              </a:lnSpc>
              <a:spcBef>
                <a:spcPct val="0"/>
              </a:spcBef>
              <a:buClrTx/>
              <a:buSzPct val="70000"/>
              <a:buFontTx/>
              <a:buNone/>
            </a:pPr>
            <a:r>
              <a:rPr lang="fr-FR" altLang="fr-FR" sz="1400" b="1" dirty="0">
                <a:solidFill>
                  <a:srgbClr val="FFFF00"/>
                </a:solidFill>
                <a:latin typeface="Calibri" panose="020F0502020204030204" pitchFamily="34" charset="0"/>
                <a:cs typeface="Calibri" panose="020F0502020204030204" pitchFamily="34" charset="0"/>
              </a:rPr>
              <a:t>Ministère de la Mobilité et des Travaux Publics</a:t>
            </a:r>
          </a:p>
          <a:p>
            <a:pPr algn="just" eaLnBrk="1" fontAlgn="base" hangingPunct="1">
              <a:lnSpc>
                <a:spcPct val="150000"/>
              </a:lnSpc>
              <a:spcBef>
                <a:spcPct val="0"/>
              </a:spcBef>
              <a:buClrTx/>
              <a:buSzPct val="70000"/>
              <a:buFontTx/>
              <a:buNone/>
            </a:pPr>
            <a:r>
              <a:rPr lang="fr-FR" altLang="fr-FR" sz="1400" b="1" dirty="0">
                <a:solidFill>
                  <a:srgbClr val="FFFF00"/>
                </a:solidFill>
                <a:latin typeface="Calibri" panose="020F0502020204030204" pitchFamily="34" charset="0"/>
                <a:cs typeface="Calibri" panose="020F0502020204030204" pitchFamily="34" charset="0"/>
              </a:rPr>
              <a:t>Département de la mobilité et des transports</a:t>
            </a:r>
          </a:p>
        </p:txBody>
      </p:sp>
      <p:sp>
        <p:nvSpPr>
          <p:cNvPr id="2" name="Rectangle 1"/>
          <p:cNvSpPr/>
          <p:nvPr/>
        </p:nvSpPr>
        <p:spPr>
          <a:xfrm>
            <a:off x="323528" y="1772816"/>
            <a:ext cx="8424936" cy="1706621"/>
          </a:xfrm>
          <a:prstGeom prst="rect">
            <a:avLst/>
          </a:prstGeom>
        </p:spPr>
        <p:txBody>
          <a:bodyPr wrap="square">
            <a:spAutoFit/>
          </a:bodyPr>
          <a:lstStyle/>
          <a:p>
            <a:pPr algn="ctr" fontAlgn="base">
              <a:lnSpc>
                <a:spcPct val="150000"/>
              </a:lnSpc>
              <a:spcBef>
                <a:spcPct val="0"/>
              </a:spcBef>
              <a:buSzPct val="70000"/>
            </a:pPr>
            <a:r>
              <a:rPr lang="fr-FR" altLang="fr-FR" sz="3200" b="1" dirty="0">
                <a:solidFill>
                  <a:srgbClr val="FF0000"/>
                </a:solidFill>
                <a:latin typeface="Calibri" panose="020F0502020204030204" pitchFamily="34" charset="0"/>
                <a:cs typeface="Calibri" panose="020F0502020204030204" pitchFamily="34" charset="0"/>
              </a:rPr>
              <a:t>Activités de conduite et Cannabis</a:t>
            </a:r>
          </a:p>
          <a:p>
            <a:pPr algn="ctr" fontAlgn="base">
              <a:lnSpc>
                <a:spcPct val="150000"/>
              </a:lnSpc>
              <a:spcBef>
                <a:spcPct val="0"/>
              </a:spcBef>
              <a:buSzPct val="70000"/>
            </a:pPr>
            <a:r>
              <a:rPr lang="fr-FR" altLang="fr-FR" sz="2000" b="1" dirty="0">
                <a:solidFill>
                  <a:srgbClr val="FF0000"/>
                </a:solidFill>
                <a:latin typeface="Calibri" panose="020F0502020204030204" pitchFamily="34" charset="0"/>
                <a:cs typeface="Calibri" panose="020F0502020204030204" pitchFamily="34" charset="0"/>
              </a:rPr>
              <a:t>Ministère de la Mobilité et des Travaux Publics</a:t>
            </a:r>
          </a:p>
          <a:p>
            <a:pPr algn="ctr" fontAlgn="base">
              <a:lnSpc>
                <a:spcPct val="150000"/>
              </a:lnSpc>
              <a:spcBef>
                <a:spcPct val="0"/>
              </a:spcBef>
              <a:buSzPct val="70000"/>
            </a:pPr>
            <a:r>
              <a:rPr lang="fr-FR" altLang="fr-FR" sz="2000" b="1" dirty="0">
                <a:solidFill>
                  <a:srgbClr val="FF0000"/>
                </a:solidFill>
                <a:latin typeface="Calibri" panose="020F0502020204030204" pitchFamily="34" charset="0"/>
                <a:cs typeface="Calibri" panose="020F0502020204030204" pitchFamily="34" charset="0"/>
              </a:rPr>
              <a:t>Département de la mobilité et des transports</a:t>
            </a:r>
          </a:p>
        </p:txBody>
      </p:sp>
    </p:spTree>
    <p:extLst>
      <p:ext uri="{BB962C8B-B14F-4D97-AF65-F5344CB8AC3E}">
        <p14:creationId xmlns:p14="http://schemas.microsoft.com/office/powerpoint/2010/main" val="842494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8BA7FFE6-3939-4279-2727-082FB2051AF2}"/>
              </a:ext>
            </a:extLst>
          </p:cNvPr>
          <p:cNvSpPr>
            <a:spLocks noGrp="1"/>
          </p:cNvSpPr>
          <p:nvPr>
            <p:ph type="sldNum" sz="quarter" idx="12"/>
          </p:nvPr>
        </p:nvSpPr>
        <p:spPr/>
        <p:txBody>
          <a:bodyPr/>
          <a:lstStyle/>
          <a:p>
            <a:fld id="{D5BBC35B-A44B-4119-B8DA-DE9E3DFADA20}" type="slidenum">
              <a:rPr lang="en-US" smtClean="0"/>
              <a:pPr/>
              <a:t>10</a:t>
            </a:fld>
            <a:endParaRPr lang="en-US" dirty="0"/>
          </a:p>
        </p:txBody>
      </p:sp>
      <p:sp>
        <p:nvSpPr>
          <p:cNvPr id="4" name="ZoneTexte 3">
            <a:extLst>
              <a:ext uri="{FF2B5EF4-FFF2-40B4-BE49-F238E27FC236}">
                <a16:creationId xmlns:a16="http://schemas.microsoft.com/office/drawing/2014/main" id="{DD8CABB4-3DF9-49F7-4E09-B4C012F70C4F}"/>
              </a:ext>
            </a:extLst>
          </p:cNvPr>
          <p:cNvSpPr txBox="1"/>
          <p:nvPr/>
        </p:nvSpPr>
        <p:spPr>
          <a:xfrm>
            <a:off x="179512" y="116632"/>
            <a:ext cx="8833520" cy="5247590"/>
          </a:xfrm>
          <a:prstGeom prst="rect">
            <a:avLst/>
          </a:prstGeom>
          <a:noFill/>
        </p:spPr>
        <p:txBody>
          <a:bodyPr wrap="square">
            <a:spAutoFit/>
          </a:bodyPr>
          <a:lstStyle/>
          <a:p>
            <a:pPr>
              <a:spcAft>
                <a:spcPts val="1800"/>
              </a:spcAft>
            </a:pPr>
            <a:r>
              <a:rPr lang="fr-LU" sz="2000" b="1" dirty="0">
                <a:latin typeface="Calibri" panose="020F0502020204030204" pitchFamily="34" charset="0"/>
                <a:cs typeface="Calibri" panose="020F0502020204030204" pitchFamily="34" charset="0"/>
              </a:rPr>
              <a:t>Durée de présence </a:t>
            </a:r>
            <a:r>
              <a:rPr lang="fr-LU" sz="2000" dirty="0">
                <a:latin typeface="Calibri" panose="020F0502020204030204" pitchFamily="34" charset="0"/>
                <a:cs typeface="Calibri" panose="020F0502020204030204" pitchFamily="34" charset="0"/>
              </a:rPr>
              <a:t>du THC dans l’organisme :</a:t>
            </a:r>
            <a:r>
              <a:rPr lang="fr-LU" sz="2000" b="1" dirty="0">
                <a:latin typeface="Calibri" panose="020F0502020204030204" pitchFamily="34" charset="0"/>
                <a:cs typeface="Calibri" panose="020F0502020204030204" pitchFamily="34" charset="0"/>
              </a:rPr>
              <a:t> </a:t>
            </a:r>
            <a:r>
              <a:rPr lang="fr-LU" sz="2000" dirty="0">
                <a:latin typeface="Calibri" panose="020F0502020204030204" pitchFamily="34" charset="0"/>
                <a:cs typeface="Calibri" panose="020F0502020204030204" pitchFamily="34" charset="0"/>
              </a:rPr>
              <a:t>le THC reste détectable dans l’organisme (urine, sang) </a:t>
            </a:r>
            <a:r>
              <a:rPr lang="fr-LU" sz="2000" b="1" dirty="0">
                <a:latin typeface="Calibri" panose="020F0502020204030204" pitchFamily="34" charset="0"/>
                <a:cs typeface="Calibri" panose="020F0502020204030204" pitchFamily="34" charset="0"/>
              </a:rPr>
              <a:t>jusqu’à un mois </a:t>
            </a:r>
            <a:r>
              <a:rPr lang="fr-LU" sz="2000" dirty="0">
                <a:latin typeface="Calibri" panose="020F0502020204030204" pitchFamily="34" charset="0"/>
                <a:cs typeface="Calibri" panose="020F0502020204030204" pitchFamily="34" charset="0"/>
              </a:rPr>
              <a:t>après la consommation (usage régulier, quantité, qualité, apparence physique…)</a:t>
            </a:r>
          </a:p>
          <a:p>
            <a:r>
              <a:rPr lang="fr-LU" sz="2000" b="1" dirty="0">
                <a:latin typeface="Calibri" panose="020F0502020204030204" pitchFamily="34" charset="0"/>
                <a:cs typeface="Calibri" panose="020F0502020204030204" pitchFamily="34" charset="0"/>
              </a:rPr>
              <a:t>T</a:t>
            </a:r>
            <a:r>
              <a:rPr lang="fr-LU" sz="2000" b="1" i="0" u="none" strike="noStrike" baseline="0" dirty="0">
                <a:latin typeface="Calibri" panose="020F0502020204030204" pitchFamily="34" charset="0"/>
                <a:cs typeface="Calibri" panose="020F0502020204030204" pitchFamily="34" charset="0"/>
              </a:rPr>
              <a:t>est positif </a:t>
            </a:r>
            <a:r>
              <a:rPr lang="fr-LU" sz="2000" i="0" u="none" strike="noStrike" baseline="0" dirty="0">
                <a:latin typeface="Calibri" panose="020F0502020204030204" pitchFamily="34" charset="0"/>
                <a:cs typeface="Calibri" panose="020F0502020204030204" pitchFamily="34" charset="0"/>
              </a:rPr>
              <a:t>:</a:t>
            </a:r>
          </a:p>
          <a:p>
            <a:pPr marL="342900" indent="-342900" algn="l">
              <a:buFont typeface="Arial" panose="020B0604020202020204" pitchFamily="34" charset="0"/>
              <a:buChar char="•"/>
            </a:pPr>
            <a:r>
              <a:rPr lang="fr-LU" sz="2000" dirty="0">
                <a:latin typeface="Calibri" panose="020F0502020204030204" pitchFamily="34" charset="0"/>
                <a:cs typeface="Calibri" panose="020F0502020204030204" pitchFamily="34" charset="0"/>
              </a:rPr>
              <a:t>Co-consommation? (autres drogues, alcool)</a:t>
            </a:r>
          </a:p>
          <a:p>
            <a:pPr marL="342900" indent="-342900" algn="l">
              <a:buFont typeface="Arial" panose="020B0604020202020204" pitchFamily="34" charset="0"/>
              <a:buChar char="•"/>
            </a:pPr>
            <a:r>
              <a:rPr lang="fr-LU" sz="2000" dirty="0">
                <a:latin typeface="Calibri" panose="020F0502020204030204" pitchFamily="34" charset="0"/>
                <a:cs typeface="Calibri" panose="020F0502020204030204" pitchFamily="34" charset="0"/>
              </a:rPr>
              <a:t>Phénomène d’accoutumance ==&gt; cf. alcool</a:t>
            </a:r>
          </a:p>
          <a:p>
            <a:pPr marL="342900" indent="-342900" algn="l">
              <a:spcAft>
                <a:spcPts val="1800"/>
              </a:spcAft>
              <a:buFont typeface="Arial" panose="020B0604020202020204" pitchFamily="34" charset="0"/>
              <a:buChar char="•"/>
            </a:pPr>
            <a:r>
              <a:rPr lang="fr-LU" sz="2000" dirty="0">
                <a:latin typeface="Calibri" panose="020F0502020204030204" pitchFamily="34" charset="0"/>
                <a:cs typeface="Calibri" panose="020F0502020204030204" pitchFamily="34" charset="0"/>
              </a:rPr>
              <a:t>Délai entre dernière consommation et prise du volant?</a:t>
            </a:r>
          </a:p>
          <a:p>
            <a:pPr>
              <a:spcAft>
                <a:spcPts val="600"/>
              </a:spcAft>
            </a:pPr>
            <a:r>
              <a:rPr lang="fr-LU" sz="2000" b="1" i="1" dirty="0">
                <a:latin typeface="Calibri" panose="020F0502020204030204" pitchFamily="34" charset="0"/>
                <a:cs typeface="Calibri" panose="020F0502020204030204" pitchFamily="34" charset="0"/>
              </a:rPr>
              <a:t>Alcool</a:t>
            </a:r>
            <a:r>
              <a:rPr lang="fr-LU" sz="2000" i="1" dirty="0">
                <a:latin typeface="Calibri" panose="020F0502020204030204" pitchFamily="34" charset="0"/>
                <a:cs typeface="Calibri" panose="020F0502020204030204" pitchFamily="34" charset="0"/>
              </a:rPr>
              <a:t> : un seuil d’alcoolémie légale a été défini sur des bases scientifiques (</a:t>
            </a:r>
            <a:r>
              <a:rPr lang="fr-LU" sz="2000" i="1" dirty="0" err="1">
                <a:latin typeface="Calibri" panose="020F0502020204030204" pitchFamily="34" charset="0"/>
                <a:cs typeface="Calibri" panose="020F0502020204030204" pitchFamily="34" charset="0"/>
              </a:rPr>
              <a:t>Babor</a:t>
            </a:r>
            <a:r>
              <a:rPr lang="fr-LU" sz="2000" i="1" dirty="0">
                <a:latin typeface="Calibri" panose="020F0502020204030204" pitchFamily="34" charset="0"/>
                <a:cs typeface="Calibri" panose="020F0502020204030204" pitchFamily="34" charset="0"/>
              </a:rPr>
              <a:t> et al., 2022 )</a:t>
            </a:r>
          </a:p>
          <a:p>
            <a:pPr>
              <a:spcAft>
                <a:spcPts val="1800"/>
              </a:spcAft>
            </a:pPr>
            <a:r>
              <a:rPr lang="fr-LU" sz="2000" i="1" dirty="0">
                <a:latin typeface="Calibri" panose="020F0502020204030204" pitchFamily="34" charset="0"/>
                <a:cs typeface="Calibri" panose="020F0502020204030204" pitchFamily="34" charset="0"/>
              </a:rPr>
              <a:t>taux permis = 0,5‰ mais 0,2 ‰ pour chauffeurs professionnels cat. C/D, </a:t>
            </a:r>
            <a:r>
              <a:rPr lang="fr-LU" sz="2000" i="1" dirty="0" err="1">
                <a:latin typeface="Calibri" panose="020F0502020204030204" pitchFamily="34" charset="0"/>
                <a:cs typeface="Calibri" panose="020F0502020204030204" pitchFamily="34" charset="0"/>
              </a:rPr>
              <a:t>cond</a:t>
            </a:r>
            <a:r>
              <a:rPr lang="fr-LU" sz="2000" i="1" dirty="0">
                <a:latin typeface="Calibri" panose="020F0502020204030204" pitchFamily="34" charset="0"/>
                <a:cs typeface="Calibri" panose="020F0502020204030204" pitchFamily="34" charset="0"/>
              </a:rPr>
              <a:t> en stage, accompagnateurs en conduite accompagnée</a:t>
            </a:r>
            <a:endParaRPr lang="fr-LU" sz="2400" b="1" dirty="0">
              <a:latin typeface="Calibri" panose="020F0502020204030204" pitchFamily="34" charset="0"/>
              <a:cs typeface="Calibri" panose="020F0502020204030204" pitchFamily="34" charset="0"/>
            </a:endParaRPr>
          </a:p>
          <a:p>
            <a:pPr>
              <a:spcAft>
                <a:spcPts val="600"/>
              </a:spcAft>
            </a:pPr>
            <a:r>
              <a:rPr lang="fr-LU" sz="2000" i="0" u="none" strike="noStrike" baseline="0" dirty="0">
                <a:solidFill>
                  <a:srgbClr val="FF0000"/>
                </a:solidFill>
                <a:latin typeface="Calibri" panose="020F0502020204030204" pitchFamily="34" charset="0"/>
                <a:cs typeface="Calibri" panose="020F0502020204030204" pitchFamily="34" charset="0"/>
              </a:rPr>
              <a:t>Les </a:t>
            </a:r>
            <a:r>
              <a:rPr lang="fr-LU" sz="2000" b="1" dirty="0">
                <a:solidFill>
                  <a:srgbClr val="FF0000"/>
                </a:solidFill>
                <a:latin typeface="Calibri" panose="020F0502020204030204" pitchFamily="34" charset="0"/>
                <a:ea typeface="Calibri" charset="0"/>
                <a:cs typeface="Calibri" panose="020F0502020204030204" pitchFamily="34" charset="0"/>
              </a:rPr>
              <a:t>seuils légaux de cannabinoïdes dans le sang autorisés</a:t>
            </a:r>
            <a:r>
              <a:rPr lang="fr-LU" sz="2000" i="0" u="none" strike="noStrike" baseline="0" dirty="0">
                <a:solidFill>
                  <a:srgbClr val="FF0000"/>
                </a:solidFill>
                <a:latin typeface="Calibri" panose="020F0502020204030204" pitchFamily="34" charset="0"/>
                <a:cs typeface="Calibri" panose="020F0502020204030204" pitchFamily="34" charset="0"/>
              </a:rPr>
              <a:t>, traduisent </a:t>
            </a:r>
            <a:r>
              <a:rPr lang="fr-LU" sz="2000" b="1" i="0" u="none" strike="noStrike" baseline="0" dirty="0">
                <a:solidFill>
                  <a:srgbClr val="FF0000"/>
                </a:solidFill>
                <a:latin typeface="Calibri" panose="020F0502020204030204" pitchFamily="34" charset="0"/>
                <a:cs typeface="Calibri" panose="020F0502020204030204" pitchFamily="34" charset="0"/>
              </a:rPr>
              <a:t>surtout un niveau de tolérance et d’acceptabilité sociale et politique à l’égard de l’usage.</a:t>
            </a:r>
            <a:endParaRPr lang="fr-LU" sz="2000" dirty="0">
              <a:latin typeface="Calibri" panose="020F0502020204030204" pitchFamily="34" charset="0"/>
              <a:cs typeface="Calibri" panose="020F0502020204030204" pitchFamily="34" charset="0"/>
            </a:endParaRPr>
          </a:p>
          <a:p>
            <a:pPr>
              <a:spcAft>
                <a:spcPts val="600"/>
              </a:spcAft>
            </a:pPr>
            <a:endParaRPr lang="fr-LU" sz="2000" b="1" i="0" u="none" strike="noStrike" baseline="0"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76349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DDA2732-3DE6-685F-CCF4-F92D8F8B6793}"/>
              </a:ext>
            </a:extLst>
          </p:cNvPr>
          <p:cNvSpPr>
            <a:spLocks noGrp="1"/>
          </p:cNvSpPr>
          <p:nvPr>
            <p:ph type="sldNum" sz="quarter" idx="12"/>
          </p:nvPr>
        </p:nvSpPr>
        <p:spPr/>
        <p:txBody>
          <a:bodyPr/>
          <a:lstStyle/>
          <a:p>
            <a:fld id="{D5BBC35B-A44B-4119-B8DA-DE9E3DFADA20}" type="slidenum">
              <a:rPr lang="en-US" smtClean="0"/>
              <a:pPr/>
              <a:t>11</a:t>
            </a:fld>
            <a:endParaRPr lang="en-US" dirty="0"/>
          </a:p>
        </p:txBody>
      </p:sp>
      <p:sp>
        <p:nvSpPr>
          <p:cNvPr id="4" name="ZoneTexte 3">
            <a:extLst>
              <a:ext uri="{FF2B5EF4-FFF2-40B4-BE49-F238E27FC236}">
                <a16:creationId xmlns:a16="http://schemas.microsoft.com/office/drawing/2014/main" id="{90A3F469-CCB9-F67F-0620-AB2C4264288C}"/>
              </a:ext>
            </a:extLst>
          </p:cNvPr>
          <p:cNvSpPr txBox="1"/>
          <p:nvPr/>
        </p:nvSpPr>
        <p:spPr>
          <a:xfrm>
            <a:off x="179512" y="550152"/>
            <a:ext cx="8833520" cy="5155257"/>
          </a:xfrm>
          <a:prstGeom prst="rect">
            <a:avLst/>
          </a:prstGeom>
          <a:noFill/>
        </p:spPr>
        <p:txBody>
          <a:bodyPr wrap="square">
            <a:spAutoFit/>
          </a:bodyPr>
          <a:lstStyle/>
          <a:p>
            <a:pPr lvl="0" algn="just">
              <a:spcAft>
                <a:spcPts val="600"/>
              </a:spcAft>
            </a:pPr>
            <a:r>
              <a:rPr lang="fr-LU" sz="2000" b="1" dirty="0">
                <a:solidFill>
                  <a:sysClr val="windowText" lastClr="000000"/>
                </a:solidFill>
                <a:latin typeface="Calibri" panose="020F0502020204030204" pitchFamily="34" charset="0"/>
                <a:ea typeface="Calibri" charset="0"/>
                <a:cs typeface="Calibri" panose="020F0502020204030204" pitchFamily="34" charset="0"/>
              </a:rPr>
              <a:t>La Commission Médicale intervient </a:t>
            </a:r>
          </a:p>
          <a:p>
            <a:pPr marL="268288" lvl="0" indent="-268288" algn="just">
              <a:spcAft>
                <a:spcPts val="600"/>
              </a:spcAft>
              <a:buSzPct val="70000"/>
              <a:buFont typeface="Wingdings" panose="05000000000000000000" pitchFamily="2" charset="2"/>
              <a:buChar char="Ø"/>
            </a:pPr>
            <a:r>
              <a:rPr lang="fr-LU" i="1" dirty="0">
                <a:solidFill>
                  <a:sysClr val="windowText" lastClr="000000"/>
                </a:solidFill>
                <a:latin typeface="Calibri" panose="020F0502020204030204" pitchFamily="34" charset="0"/>
                <a:ea typeface="Calibri" charset="0"/>
                <a:cs typeface="Calibri" panose="020F0502020204030204" pitchFamily="34" charset="0"/>
              </a:rPr>
              <a:t>Sur signalement du Parquet+++ : Jugements après conduite sous influence de drogues </a:t>
            </a:r>
          </a:p>
          <a:p>
            <a:pPr marL="268288" lvl="0" indent="-268288" algn="just">
              <a:spcAft>
                <a:spcPts val="600"/>
              </a:spcAft>
              <a:buSzPct val="70000"/>
              <a:buFont typeface="Wingdings" panose="05000000000000000000" pitchFamily="2" charset="2"/>
              <a:buChar char="Ø"/>
            </a:pPr>
            <a:r>
              <a:rPr lang="fr-LU" i="1" dirty="0">
                <a:solidFill>
                  <a:sysClr val="windowText" lastClr="000000"/>
                </a:solidFill>
                <a:latin typeface="Calibri" panose="020F0502020204030204" pitchFamily="34" charset="0"/>
                <a:ea typeface="Calibri" charset="0"/>
                <a:cs typeface="Calibri" panose="020F0502020204030204" pitchFamily="34" charset="0"/>
              </a:rPr>
              <a:t>Sur signalement d’Autorités étrangères ou luxembourgeoises (Police, Préfecture, Justice….)</a:t>
            </a:r>
          </a:p>
          <a:p>
            <a:pPr marL="268288" indent="-268288" algn="just">
              <a:spcAft>
                <a:spcPts val="1800"/>
              </a:spcAft>
              <a:buSzPct val="70000"/>
              <a:buFont typeface="Wingdings" panose="05000000000000000000" pitchFamily="2" charset="2"/>
              <a:buChar char="Ø"/>
            </a:pPr>
            <a:r>
              <a:rPr lang="fr-LU" i="1" dirty="0">
                <a:solidFill>
                  <a:sysClr val="windowText" lastClr="000000"/>
                </a:solidFill>
                <a:latin typeface="Calibri" panose="020F0502020204030204" pitchFamily="34" charset="0"/>
                <a:ea typeface="Calibri" charset="0"/>
                <a:cs typeface="Calibri" panose="020F0502020204030204" pitchFamily="34" charset="0"/>
              </a:rPr>
              <a:t>En cas de demande en obtention permis C et D et casier judiciaire</a:t>
            </a:r>
          </a:p>
          <a:p>
            <a:pPr lvl="0">
              <a:buSzPct val="70000"/>
            </a:pPr>
            <a:r>
              <a:rPr lang="fr-LU" sz="2000" b="1" dirty="0">
                <a:solidFill>
                  <a:prstClr val="black"/>
                </a:solidFill>
                <a:latin typeface="Calibri" panose="020F0502020204030204" pitchFamily="34" charset="0"/>
                <a:ea typeface="Calibri" charset="0"/>
                <a:cs typeface="Calibri" panose="020F0502020204030204" pitchFamily="34" charset="0"/>
              </a:rPr>
              <a:t>Demande d’un test de dépistage au niveau des cheveux </a:t>
            </a:r>
          </a:p>
          <a:p>
            <a:pPr lvl="0">
              <a:spcAft>
                <a:spcPts val="1800"/>
              </a:spcAft>
              <a:buSzPct val="70000"/>
            </a:pPr>
            <a:r>
              <a:rPr lang="fr-LU" sz="2000" dirty="0">
                <a:solidFill>
                  <a:prstClr val="black"/>
                </a:solidFill>
                <a:latin typeface="Calibri" panose="020F0502020204030204" pitchFamily="34" charset="0"/>
                <a:ea typeface="Calibri" charset="0"/>
                <a:cs typeface="Calibri" panose="020F0502020204030204" pitchFamily="34" charset="0"/>
              </a:rPr>
              <a:t>Si positif : convoque l’intéressé(e) </a:t>
            </a:r>
          </a:p>
          <a:p>
            <a:pPr lvl="0">
              <a:spcAft>
                <a:spcPts val="1800"/>
              </a:spcAft>
              <a:buSzPct val="70000"/>
            </a:pPr>
            <a:r>
              <a:rPr lang="fr-LU" sz="2000" dirty="0">
                <a:solidFill>
                  <a:prstClr val="black"/>
                </a:solidFill>
                <a:latin typeface="Calibri" panose="020F0502020204030204" pitchFamily="34" charset="0"/>
                <a:ea typeface="Calibri" charset="0"/>
                <a:cs typeface="Calibri" panose="020F0502020204030204" pitchFamily="34" charset="0"/>
              </a:rPr>
              <a:t>Les cheveux poussent 1cm/mois – 3cm prélevés ==&gt; dépistage de la consommation 3 mois avant le prélèvement </a:t>
            </a:r>
          </a:p>
          <a:p>
            <a:pPr lvl="0">
              <a:spcAft>
                <a:spcPts val="1800"/>
              </a:spcAft>
              <a:buSzPct val="70000"/>
            </a:pPr>
            <a:r>
              <a:rPr lang="fr-LU" sz="2000" b="1" dirty="0">
                <a:solidFill>
                  <a:prstClr val="black"/>
                </a:solidFill>
                <a:latin typeface="Calibri" panose="020F0502020204030204" pitchFamily="34" charset="0"/>
                <a:ea typeface="Calibri" charset="0"/>
                <a:cs typeface="Calibri" panose="020F0502020204030204" pitchFamily="34" charset="0"/>
              </a:rPr>
              <a:t>Délai souvent important </a:t>
            </a:r>
            <a:r>
              <a:rPr lang="fr-LU" sz="2000" dirty="0">
                <a:solidFill>
                  <a:prstClr val="black"/>
                </a:solidFill>
                <a:latin typeface="Calibri" panose="020F0502020204030204" pitchFamily="34" charset="0"/>
                <a:ea typeface="Calibri" charset="0"/>
                <a:cs typeface="Calibri" panose="020F0502020204030204" pitchFamily="34" charset="0"/>
              </a:rPr>
              <a:t>(6-12 mois)</a:t>
            </a:r>
            <a:r>
              <a:rPr lang="fr-LU" sz="2000" b="1" dirty="0">
                <a:solidFill>
                  <a:prstClr val="black"/>
                </a:solidFill>
                <a:latin typeface="Calibri" panose="020F0502020204030204" pitchFamily="34" charset="0"/>
                <a:ea typeface="Calibri" charset="0"/>
                <a:cs typeface="Calibri" panose="020F0502020204030204" pitchFamily="34" charset="0"/>
              </a:rPr>
              <a:t> </a:t>
            </a:r>
            <a:r>
              <a:rPr lang="fr-LU" sz="2000" dirty="0">
                <a:solidFill>
                  <a:prstClr val="black"/>
                </a:solidFill>
                <a:latin typeface="Calibri" panose="020F0502020204030204" pitchFamily="34" charset="0"/>
                <a:ea typeface="Calibri" charset="0"/>
                <a:cs typeface="Calibri" panose="020F0502020204030204" pitchFamily="34" charset="0"/>
              </a:rPr>
              <a:t>entre les faits et notre convocation (pour arrêter, pour épurer l’organisme….)</a:t>
            </a:r>
          </a:p>
          <a:p>
            <a:pPr>
              <a:spcAft>
                <a:spcPts val="1800"/>
              </a:spcAft>
              <a:buSzPct val="70000"/>
            </a:pPr>
            <a:r>
              <a:rPr lang="fr-LU" sz="2000" b="1" dirty="0">
                <a:solidFill>
                  <a:prstClr val="black"/>
                </a:solidFill>
                <a:latin typeface="Calibri" panose="020F0502020204030204" pitchFamily="34" charset="0"/>
                <a:ea typeface="Calibri" charset="0"/>
                <a:cs typeface="Calibri" panose="020F0502020204030204" pitchFamily="34" charset="0"/>
              </a:rPr>
              <a:t>Si explications non satisfaisantes : retrait complet du permis </a:t>
            </a:r>
            <a:r>
              <a:rPr lang="fr-LU" sz="2000" dirty="0">
                <a:solidFill>
                  <a:prstClr val="black"/>
                </a:solidFill>
                <a:latin typeface="Calibri" panose="020F0502020204030204" pitchFamily="34" charset="0"/>
                <a:ea typeface="Calibri" charset="0"/>
                <a:cs typeface="Calibri" panose="020F0502020204030204" pitchFamily="34" charset="0"/>
              </a:rPr>
              <a:t>(pas de sursis, pas de roulage pour des raisons professionnelles….) ==&gt; conséquences professionnelles+++</a:t>
            </a:r>
          </a:p>
        </p:txBody>
      </p:sp>
      <p:sp>
        <p:nvSpPr>
          <p:cNvPr id="3" name="ZoneTexte 2">
            <a:extLst>
              <a:ext uri="{FF2B5EF4-FFF2-40B4-BE49-F238E27FC236}">
                <a16:creationId xmlns:a16="http://schemas.microsoft.com/office/drawing/2014/main" id="{DE6B3E5D-EC9D-93AB-C2D3-5110EB0751C0}"/>
              </a:ext>
            </a:extLst>
          </p:cNvPr>
          <p:cNvSpPr txBox="1"/>
          <p:nvPr/>
        </p:nvSpPr>
        <p:spPr>
          <a:xfrm>
            <a:off x="320118" y="84931"/>
            <a:ext cx="8503764" cy="461665"/>
          </a:xfrm>
          <a:prstGeom prst="rect">
            <a:avLst/>
          </a:prstGeom>
          <a:noFill/>
        </p:spPr>
        <p:txBody>
          <a:bodyPr wrap="square">
            <a:spAutoFit/>
          </a:bodyPr>
          <a:lstStyle/>
          <a:p>
            <a:pPr algn="ctr"/>
            <a:r>
              <a:rPr lang="fr-LU" sz="2400" b="1" dirty="0">
                <a:solidFill>
                  <a:srgbClr val="FF0000"/>
                </a:solidFill>
                <a:latin typeface="Calibri" panose="020F0502020204030204" pitchFamily="34" charset="0"/>
                <a:cs typeface="Calibri" panose="020F0502020204030204" pitchFamily="34" charset="0"/>
              </a:rPr>
              <a:t>La Commission médicale </a:t>
            </a:r>
          </a:p>
        </p:txBody>
      </p:sp>
    </p:spTree>
    <p:extLst>
      <p:ext uri="{BB962C8B-B14F-4D97-AF65-F5344CB8AC3E}">
        <p14:creationId xmlns:p14="http://schemas.microsoft.com/office/powerpoint/2010/main" val="156682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F01498-28D8-94C6-8F75-3F1F5473D787}"/>
              </a:ext>
            </a:extLst>
          </p:cNvPr>
          <p:cNvSpPr>
            <a:spLocks noGrp="1"/>
          </p:cNvSpPr>
          <p:nvPr>
            <p:ph type="sldNum" sz="quarter" idx="12"/>
          </p:nvPr>
        </p:nvSpPr>
        <p:spPr/>
        <p:txBody>
          <a:bodyPr/>
          <a:lstStyle/>
          <a:p>
            <a:fld id="{D5BBC35B-A44B-4119-B8DA-DE9E3DFADA20}" type="slidenum">
              <a:rPr lang="en-US" smtClean="0"/>
              <a:pPr/>
              <a:t>12</a:t>
            </a:fld>
            <a:endParaRPr lang="en-US" dirty="0"/>
          </a:p>
        </p:txBody>
      </p:sp>
      <p:sp>
        <p:nvSpPr>
          <p:cNvPr id="4" name="ZoneTexte 3">
            <a:extLst>
              <a:ext uri="{FF2B5EF4-FFF2-40B4-BE49-F238E27FC236}">
                <a16:creationId xmlns:a16="http://schemas.microsoft.com/office/drawing/2014/main" id="{B719D26F-C9B6-172C-C549-E1B82128FFCA}"/>
              </a:ext>
            </a:extLst>
          </p:cNvPr>
          <p:cNvSpPr txBox="1"/>
          <p:nvPr/>
        </p:nvSpPr>
        <p:spPr>
          <a:xfrm>
            <a:off x="238472" y="476672"/>
            <a:ext cx="8774560" cy="4755148"/>
          </a:xfrm>
          <a:prstGeom prst="rect">
            <a:avLst/>
          </a:prstGeom>
          <a:noFill/>
        </p:spPr>
        <p:txBody>
          <a:bodyPr wrap="square">
            <a:spAutoFit/>
          </a:bodyPr>
          <a:lstStyle/>
          <a:p>
            <a:pPr>
              <a:spcAft>
                <a:spcPts val="600"/>
              </a:spcAft>
            </a:pPr>
            <a:r>
              <a:rPr lang="fr-LU" sz="2000" dirty="0">
                <a:solidFill>
                  <a:sysClr val="windowText" lastClr="000000"/>
                </a:solidFill>
                <a:latin typeface="Calibri" panose="020F0502020204030204" pitchFamily="34" charset="0"/>
                <a:ea typeface="Calibri" charset="0"/>
                <a:cs typeface="Calibri" panose="020F0502020204030204" pitchFamily="34" charset="0"/>
              </a:rPr>
              <a:t>La Commission Médicale (tout comme Ministère MTP) poursuit une politique de </a:t>
            </a:r>
            <a:r>
              <a:rPr lang="fr-LU" sz="2000" b="1" dirty="0">
                <a:solidFill>
                  <a:sysClr val="windowText" lastClr="000000"/>
                </a:solidFill>
                <a:latin typeface="Calibri" panose="020F0502020204030204" pitchFamily="34" charset="0"/>
                <a:ea typeface="Calibri" charset="0"/>
                <a:cs typeface="Calibri" panose="020F0502020204030204" pitchFamily="34" charset="0"/>
              </a:rPr>
              <a:t>tolérance 0</a:t>
            </a:r>
            <a:r>
              <a:rPr lang="fr-LU" sz="2000" dirty="0">
                <a:solidFill>
                  <a:sysClr val="windowText" lastClr="000000"/>
                </a:solidFill>
                <a:latin typeface="Calibri" panose="020F0502020204030204" pitchFamily="34" charset="0"/>
                <a:ea typeface="Calibri" charset="0"/>
                <a:cs typeface="Calibri" panose="020F0502020204030204" pitchFamily="34" charset="0"/>
              </a:rPr>
              <a:t> </a:t>
            </a:r>
            <a:r>
              <a:rPr lang="fr-LU" sz="2000" b="1" dirty="0">
                <a:solidFill>
                  <a:sysClr val="windowText" lastClr="000000"/>
                </a:solidFill>
                <a:latin typeface="Calibri" panose="020F0502020204030204" pitchFamily="34" charset="0"/>
                <a:ea typeface="Calibri" charset="0"/>
                <a:cs typeface="Calibri" panose="020F0502020204030204" pitchFamily="34" charset="0"/>
              </a:rPr>
              <a:t>car il persiste un important doute sur l’innocuité de la consommation de THC sur la conduite avec un risque raisonnable</a:t>
            </a:r>
          </a:p>
          <a:p>
            <a:pPr marL="342900" indent="-342900">
              <a:spcAft>
                <a:spcPts val="600"/>
              </a:spcAft>
              <a:buFont typeface="Wingdings" panose="05000000000000000000" pitchFamily="2" charset="2"/>
              <a:buChar char="Ø"/>
            </a:pPr>
            <a:r>
              <a:rPr lang="fr-LU" i="1" dirty="0">
                <a:solidFill>
                  <a:sysClr val="windowText" lastClr="000000"/>
                </a:solidFill>
                <a:latin typeface="Calibri" panose="020F0502020204030204" pitchFamily="34" charset="0"/>
                <a:ea typeface="Calibri" charset="0"/>
                <a:cs typeface="Calibri" panose="020F0502020204030204" pitchFamily="34" charset="0"/>
              </a:rPr>
              <a:t>Littérature scientifique très contradictoire </a:t>
            </a:r>
          </a:p>
          <a:p>
            <a:pPr marL="342900" indent="-342900">
              <a:spcAft>
                <a:spcPts val="1800"/>
              </a:spcAft>
              <a:buFont typeface="Wingdings" panose="05000000000000000000" pitchFamily="2" charset="2"/>
              <a:buChar char="Ø"/>
            </a:pPr>
            <a:r>
              <a:rPr lang="fr-LU" i="1" dirty="0">
                <a:solidFill>
                  <a:sysClr val="windowText" lastClr="000000"/>
                </a:solidFill>
                <a:latin typeface="Calibri" panose="020F0502020204030204" pitchFamily="34" charset="0"/>
                <a:ea typeface="Calibri" charset="0"/>
                <a:cs typeface="Calibri" panose="020F0502020204030204" pitchFamily="34" charset="0"/>
              </a:rPr>
              <a:t>Variabilité des taux en Europe et Etats Unis</a:t>
            </a:r>
          </a:p>
          <a:p>
            <a:pPr>
              <a:spcAft>
                <a:spcPts val="1800"/>
              </a:spcAft>
            </a:pPr>
            <a:r>
              <a:rPr lang="fr-LU" sz="2000" b="1" dirty="0">
                <a:solidFill>
                  <a:sysClr val="windowText" lastClr="000000"/>
                </a:solidFill>
                <a:latin typeface="Calibri" panose="020F0502020204030204" pitchFamily="34" charset="0"/>
                <a:ea typeface="Calibri" charset="0"/>
                <a:cs typeface="Calibri" panose="020F0502020204030204" pitchFamily="34" charset="0"/>
              </a:rPr>
              <a:t> Opposé à l’élévation du seuil </a:t>
            </a:r>
            <a:r>
              <a:rPr lang="fr-LU" sz="2000" dirty="0">
                <a:solidFill>
                  <a:sysClr val="windowText" lastClr="000000"/>
                </a:solidFill>
                <a:latin typeface="Calibri" panose="020F0502020204030204" pitchFamily="34" charset="0"/>
                <a:ea typeface="Calibri" charset="0"/>
                <a:cs typeface="Calibri" panose="020F0502020204030204" pitchFamily="34" charset="0"/>
              </a:rPr>
              <a:t>de 1ng/ml vers 3ng/ml ou 5ng/ml</a:t>
            </a:r>
          </a:p>
          <a:p>
            <a:r>
              <a:rPr lang="fr-LU" sz="2000" dirty="0">
                <a:solidFill>
                  <a:sysClr val="windowText" lastClr="000000"/>
                </a:solidFill>
                <a:latin typeface="Calibri" panose="020F0502020204030204" pitchFamily="34" charset="0"/>
                <a:ea typeface="Calibri" charset="0"/>
                <a:cs typeface="Calibri" panose="020F0502020204030204" pitchFamily="34" charset="0"/>
              </a:rPr>
              <a:t>Engagement de la </a:t>
            </a:r>
            <a:r>
              <a:rPr lang="fr-LU" sz="2000" b="1" dirty="0">
                <a:solidFill>
                  <a:sysClr val="windowText" lastClr="000000"/>
                </a:solidFill>
                <a:latin typeface="Calibri" panose="020F0502020204030204" pitchFamily="34" charset="0"/>
                <a:ea typeface="Calibri" charset="0"/>
                <a:cs typeface="Calibri" panose="020F0502020204030204" pitchFamily="34" charset="0"/>
              </a:rPr>
              <a:t>responsabilité </a:t>
            </a:r>
            <a:r>
              <a:rPr lang="fr-LU" sz="2000" dirty="0">
                <a:solidFill>
                  <a:sysClr val="windowText" lastClr="000000"/>
                </a:solidFill>
                <a:latin typeface="Calibri" panose="020F0502020204030204" pitchFamily="34" charset="0"/>
                <a:ea typeface="Calibri" charset="0"/>
                <a:cs typeface="Calibri" panose="020F0502020204030204" pitchFamily="34" charset="0"/>
              </a:rPr>
              <a:t>du médecin en charge du dossier??? </a:t>
            </a:r>
          </a:p>
          <a:p>
            <a:pPr>
              <a:spcAft>
                <a:spcPts val="1800"/>
              </a:spcAft>
            </a:pPr>
            <a:r>
              <a:rPr lang="fr-LU" sz="2000" dirty="0">
                <a:solidFill>
                  <a:sysClr val="windowText" lastClr="000000"/>
                </a:solidFill>
                <a:latin typeface="Calibri" panose="020F0502020204030204" pitchFamily="34" charset="0"/>
                <a:ea typeface="Calibri" charset="0"/>
                <a:cs typeface="Calibri" panose="020F0502020204030204" pitchFamily="34" charset="0"/>
              </a:rPr>
              <a:t>(idem. médecin du travail???)</a:t>
            </a:r>
          </a:p>
          <a:p>
            <a:endParaRPr lang="fr-LU" sz="2000" b="1" dirty="0">
              <a:solidFill>
                <a:sysClr val="windowText" lastClr="000000"/>
              </a:solidFill>
              <a:latin typeface="Calibri" panose="020F0502020204030204" pitchFamily="34" charset="0"/>
              <a:ea typeface="Calibri" charset="0"/>
              <a:cs typeface="Calibri" panose="020F0502020204030204" pitchFamily="34" charset="0"/>
            </a:endParaRPr>
          </a:p>
          <a:p>
            <a:endParaRPr lang="fr-LU" sz="1800" b="1" dirty="0">
              <a:solidFill>
                <a:sysClr val="windowText" lastClr="000000"/>
              </a:solidFill>
              <a:latin typeface="Calibri" panose="020F0502020204030204" pitchFamily="34" charset="0"/>
              <a:ea typeface="Calibri" charset="0"/>
              <a:cs typeface="Calibri" panose="020F0502020204030204" pitchFamily="34" charset="0"/>
            </a:endParaRPr>
          </a:p>
          <a:p>
            <a:endParaRPr lang="fr-LU" b="1" dirty="0">
              <a:solidFill>
                <a:sysClr val="windowText" lastClr="000000"/>
              </a:solidFill>
              <a:latin typeface="Calibri" panose="020F0502020204030204" pitchFamily="34" charset="0"/>
              <a:ea typeface="Calibri" charset="0"/>
              <a:cs typeface="Calibri" panose="020F0502020204030204" pitchFamily="34" charset="0"/>
            </a:endParaRPr>
          </a:p>
          <a:p>
            <a:endParaRPr lang="fr-LU" sz="1800" b="1" dirty="0">
              <a:solidFill>
                <a:sysClr val="windowText" lastClr="000000"/>
              </a:solidFill>
              <a:latin typeface="Calibri" panose="020F0502020204030204" pitchFamily="34" charset="0"/>
              <a:ea typeface="Calibri" charset="0"/>
              <a:cs typeface="Calibri" panose="020F0502020204030204" pitchFamily="34" charset="0"/>
            </a:endParaRPr>
          </a:p>
          <a:p>
            <a:r>
              <a:rPr lang="fr-LU" sz="1800" b="1" dirty="0">
                <a:solidFill>
                  <a:sysClr val="windowText" lastClr="000000"/>
                </a:solidFill>
                <a:latin typeface="Calibri" panose="020F0502020204030204" pitchFamily="34" charset="0"/>
                <a:ea typeface="Calibri" charset="0"/>
                <a:cs typeface="Calibri" panose="020F0502020204030204" pitchFamily="34" charset="0"/>
              </a:rPr>
              <a:t> </a:t>
            </a:r>
            <a:endParaRPr lang="fr-LU" dirty="0"/>
          </a:p>
        </p:txBody>
      </p:sp>
    </p:spTree>
    <p:extLst>
      <p:ext uri="{BB962C8B-B14F-4D97-AF65-F5344CB8AC3E}">
        <p14:creationId xmlns:p14="http://schemas.microsoft.com/office/powerpoint/2010/main" val="51565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5BBC35B-A44B-4119-B8DA-DE9E3DFADA20}" type="slidenum">
              <a:rPr lang="en-US" smtClean="0"/>
              <a:pPr/>
              <a:t>13</a:t>
            </a:fld>
            <a:endParaRPr lang="en-US" dirty="0"/>
          </a:p>
        </p:txBody>
      </p:sp>
      <p:graphicFrame>
        <p:nvGraphicFramePr>
          <p:cNvPr id="3" name="Tableau 2"/>
          <p:cNvGraphicFramePr>
            <a:graphicFrameLocks noGrp="1"/>
          </p:cNvGraphicFramePr>
          <p:nvPr/>
        </p:nvGraphicFramePr>
        <p:xfrm>
          <a:off x="204967" y="1412776"/>
          <a:ext cx="8640961" cy="3186869"/>
        </p:xfrm>
        <a:graphic>
          <a:graphicData uri="http://schemas.openxmlformats.org/drawingml/2006/table">
            <a:tbl>
              <a:tblPr firstRow="1" bandRow="1"/>
              <a:tblGrid>
                <a:gridCol w="2045405">
                  <a:extLst>
                    <a:ext uri="{9D8B030D-6E8A-4147-A177-3AD203B41FA5}">
                      <a16:colId xmlns:a16="http://schemas.microsoft.com/office/drawing/2014/main" val="3038385445"/>
                    </a:ext>
                  </a:extLst>
                </a:gridCol>
                <a:gridCol w="864096">
                  <a:extLst>
                    <a:ext uri="{9D8B030D-6E8A-4147-A177-3AD203B41FA5}">
                      <a16:colId xmlns:a16="http://schemas.microsoft.com/office/drawing/2014/main" val="4009904897"/>
                    </a:ext>
                  </a:extLst>
                </a:gridCol>
                <a:gridCol w="770660">
                  <a:extLst>
                    <a:ext uri="{9D8B030D-6E8A-4147-A177-3AD203B41FA5}">
                      <a16:colId xmlns:a16="http://schemas.microsoft.com/office/drawing/2014/main" val="224472861"/>
                    </a:ext>
                  </a:extLst>
                </a:gridCol>
                <a:gridCol w="620100">
                  <a:extLst>
                    <a:ext uri="{9D8B030D-6E8A-4147-A177-3AD203B41FA5}">
                      <a16:colId xmlns:a16="http://schemas.microsoft.com/office/drawing/2014/main" val="2007905878"/>
                    </a:ext>
                  </a:extLst>
                </a:gridCol>
                <a:gridCol w="620100">
                  <a:extLst>
                    <a:ext uri="{9D8B030D-6E8A-4147-A177-3AD203B41FA5}">
                      <a16:colId xmlns:a16="http://schemas.microsoft.com/office/drawing/2014/main" val="1969209029"/>
                    </a:ext>
                  </a:extLst>
                </a:gridCol>
                <a:gridCol w="620100">
                  <a:extLst>
                    <a:ext uri="{9D8B030D-6E8A-4147-A177-3AD203B41FA5}">
                      <a16:colId xmlns:a16="http://schemas.microsoft.com/office/drawing/2014/main" val="1071945403"/>
                    </a:ext>
                  </a:extLst>
                </a:gridCol>
                <a:gridCol w="620100">
                  <a:extLst>
                    <a:ext uri="{9D8B030D-6E8A-4147-A177-3AD203B41FA5}">
                      <a16:colId xmlns:a16="http://schemas.microsoft.com/office/drawing/2014/main" val="1331330841"/>
                    </a:ext>
                  </a:extLst>
                </a:gridCol>
                <a:gridCol w="620100">
                  <a:extLst>
                    <a:ext uri="{9D8B030D-6E8A-4147-A177-3AD203B41FA5}">
                      <a16:colId xmlns:a16="http://schemas.microsoft.com/office/drawing/2014/main" val="972065604"/>
                    </a:ext>
                  </a:extLst>
                </a:gridCol>
                <a:gridCol w="620100">
                  <a:extLst>
                    <a:ext uri="{9D8B030D-6E8A-4147-A177-3AD203B41FA5}">
                      <a16:colId xmlns:a16="http://schemas.microsoft.com/office/drawing/2014/main" val="1967908584"/>
                    </a:ext>
                  </a:extLst>
                </a:gridCol>
                <a:gridCol w="620100">
                  <a:extLst>
                    <a:ext uri="{9D8B030D-6E8A-4147-A177-3AD203B41FA5}">
                      <a16:colId xmlns:a16="http://schemas.microsoft.com/office/drawing/2014/main" val="1596626210"/>
                    </a:ext>
                  </a:extLst>
                </a:gridCol>
                <a:gridCol w="620100">
                  <a:extLst>
                    <a:ext uri="{9D8B030D-6E8A-4147-A177-3AD203B41FA5}">
                      <a16:colId xmlns:a16="http://schemas.microsoft.com/office/drawing/2014/main" val="2017334080"/>
                    </a:ext>
                  </a:extLst>
                </a:gridCol>
              </a:tblGrid>
              <a:tr h="412074">
                <a:tc>
                  <a:txBody>
                    <a:bodyPr/>
                    <a:lstStyle/>
                    <a:p>
                      <a:pPr algn="ctr" fontAlgn="ctr"/>
                      <a:r>
                        <a:rPr lang="fr-LU" sz="1800" b="1" i="0" u="none" strike="noStrike" dirty="0">
                          <a:solidFill>
                            <a:srgbClr val="000000"/>
                          </a:solidFill>
                          <a:effectLst/>
                          <a:latin typeface="Calibri" panose="020F0502020204030204" pitchFamily="34" charset="0"/>
                          <a:cs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tabLst>
                          <a:tab pos="447675" algn="l"/>
                        </a:tabLst>
                      </a:pPr>
                      <a:r>
                        <a:rPr lang="fr-LU" sz="1800" b="1" i="0" u="none" strike="noStrike" dirty="0">
                          <a:solidFill>
                            <a:srgbClr val="000000"/>
                          </a:solidFill>
                          <a:effectLst/>
                          <a:latin typeface="Calibri" panose="020F0502020204030204" pitchFamily="34" charset="0"/>
                          <a:cs typeface="Calibri" panose="020F0502020204030204" pitchFamily="34" charset="0"/>
                        </a:rPr>
                        <a:t>2014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LU" sz="1800" b="1" i="0" u="none" strike="noStrike">
                          <a:solidFill>
                            <a:srgbClr val="000000"/>
                          </a:solidFill>
                          <a:effectLst/>
                          <a:latin typeface="Calibri" panose="020F0502020204030204" pitchFamily="34" charset="0"/>
                          <a:cs typeface="Calibri" panose="020F0502020204030204" pitchFamily="34" charset="0"/>
                        </a:rPr>
                        <a:t>2015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LU" sz="1800" b="1" i="0" u="none" strike="noStrike" dirty="0">
                          <a:solidFill>
                            <a:srgbClr val="000000"/>
                          </a:solidFill>
                          <a:effectLst/>
                          <a:latin typeface="Calibri" panose="020F0502020204030204" pitchFamily="34" charset="0"/>
                          <a:cs typeface="Calibri" panose="020F0502020204030204" pitchFamily="34" charset="0"/>
                        </a:rPr>
                        <a:t>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LU" sz="1800" b="1" i="0" u="none" strike="noStrike">
                          <a:solidFill>
                            <a:srgbClr val="000000"/>
                          </a:solidFill>
                          <a:effectLst/>
                          <a:latin typeface="Calibri" panose="020F0502020204030204" pitchFamily="34" charset="0"/>
                          <a:cs typeface="Calibri" panose="020F0502020204030204" pitchFamily="34" charset="0"/>
                        </a:rPr>
                        <a:t>2017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LU" sz="1800" b="1" i="0" u="none" strike="noStrike">
                          <a:solidFill>
                            <a:srgbClr val="000000"/>
                          </a:solidFill>
                          <a:effectLst/>
                          <a:latin typeface="Calibri" panose="020F0502020204030204" pitchFamily="34" charset="0"/>
                          <a:cs typeface="Calibri" panose="020F0502020204030204" pitchFamily="34" charset="0"/>
                        </a:rPr>
                        <a:t>2018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LU" sz="1800" b="1" i="0" u="none" strike="noStrike">
                          <a:solidFill>
                            <a:srgbClr val="000000"/>
                          </a:solidFill>
                          <a:effectLst/>
                          <a:latin typeface="Calibri" panose="020F0502020204030204" pitchFamily="34" charset="0"/>
                          <a:cs typeface="Calibri" panose="020F0502020204030204" pitchFamily="34" charset="0"/>
                        </a:rPr>
                        <a:t>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LU" sz="1800" b="1" i="0" u="none" strike="noStrike">
                          <a:solidFill>
                            <a:srgbClr val="000000"/>
                          </a:solidFill>
                          <a:effectLst/>
                          <a:latin typeface="Calibri" panose="020F0502020204030204" pitchFamily="34" charset="0"/>
                          <a:cs typeface="Calibri" panose="020F0502020204030204" pitchFamily="34" charset="0"/>
                        </a:rPr>
                        <a:t>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LU" sz="1800" b="1" i="0" u="none" strike="noStrike" dirty="0">
                          <a:solidFill>
                            <a:srgbClr val="000000"/>
                          </a:solidFill>
                          <a:effectLst/>
                          <a:latin typeface="Calibri" panose="020F0502020204030204" pitchFamily="34" charset="0"/>
                          <a:cs typeface="Calibri" panose="020F0502020204030204" pitchFamily="34" charset="0"/>
                        </a:rPr>
                        <a:t>2021 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LU" sz="1800" b="1" i="0" u="none" strike="noStrike" dirty="0">
                          <a:solidFill>
                            <a:srgbClr val="000000"/>
                          </a:solidFill>
                          <a:effectLst/>
                          <a:latin typeface="Calibri" panose="020F0502020204030204" pitchFamily="34" charset="0"/>
                          <a:cs typeface="Calibri" panose="020F0502020204030204" pitchFamily="34" charset="0"/>
                        </a:rPr>
                        <a:t>2022 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800" b="1" i="0" u="none" strike="noStrike" dirty="0">
                          <a:solidFill>
                            <a:srgbClr val="000000"/>
                          </a:solidFill>
                          <a:effectLst/>
                          <a:latin typeface="Calibri" panose="020F0502020204030204" pitchFamily="34" charset="0"/>
                          <a:cs typeface="Calibri" panose="020F0502020204030204" pitchFamily="34" charset="0"/>
                        </a:rPr>
                        <a:t>2023</a:t>
                      </a:r>
                      <a:endParaRPr lang="fr-LU" sz="18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13759269"/>
                  </a:ext>
                </a:extLst>
              </a:tr>
              <a:tr h="579711">
                <a:tc>
                  <a:txBody>
                    <a:bodyPr/>
                    <a:lstStyle/>
                    <a:p>
                      <a:pPr algn="ctr" fontAlgn="ctr"/>
                      <a:r>
                        <a:rPr lang="fr-LU" sz="1800" b="1" i="0" u="none" strike="noStrike" dirty="0">
                          <a:solidFill>
                            <a:srgbClr val="000000"/>
                          </a:solidFill>
                          <a:effectLst/>
                          <a:latin typeface="Calibri" panose="020F0502020204030204" pitchFamily="34" charset="0"/>
                          <a:cs typeface="Calibri" panose="020F0502020204030204" pitchFamily="34" charset="0"/>
                        </a:rPr>
                        <a:t>Personnes vues en Com Med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1.343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a:solidFill>
                            <a:srgbClr val="000000"/>
                          </a:solidFill>
                          <a:effectLst/>
                          <a:latin typeface="Calibri" panose="020F0502020204030204" pitchFamily="34" charset="0"/>
                          <a:cs typeface="Calibri" panose="020F0502020204030204" pitchFamily="34" charset="0"/>
                        </a:rPr>
                        <a:t>1.341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1.123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a:solidFill>
                            <a:srgbClr val="000000"/>
                          </a:solidFill>
                          <a:effectLst/>
                          <a:latin typeface="Calibri" panose="020F0502020204030204" pitchFamily="34" charset="0"/>
                          <a:cs typeface="Calibri" panose="020F0502020204030204" pitchFamily="34" charset="0"/>
                        </a:rPr>
                        <a:t>1.175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a:solidFill>
                            <a:srgbClr val="000000"/>
                          </a:solidFill>
                          <a:effectLst/>
                          <a:latin typeface="Calibri" panose="020F0502020204030204" pitchFamily="34" charset="0"/>
                          <a:cs typeface="Calibri" panose="020F0502020204030204" pitchFamily="34" charset="0"/>
                        </a:rPr>
                        <a:t>1.399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a:solidFill>
                            <a:srgbClr val="000000"/>
                          </a:solidFill>
                          <a:effectLst/>
                          <a:latin typeface="Calibri" panose="020F0502020204030204" pitchFamily="34" charset="0"/>
                          <a:cs typeface="Calibri" panose="020F0502020204030204" pitchFamily="34" charset="0"/>
                        </a:rPr>
                        <a:t>1.605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1.609 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 1.714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1.823 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cs typeface="Calibri" panose="020F0502020204030204" pitchFamily="34" charset="0"/>
                        </a:rPr>
                        <a:t>1.754</a:t>
                      </a:r>
                      <a:endParaRPr lang="fr-LU"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2397092"/>
                  </a:ext>
                </a:extLst>
              </a:tr>
              <a:tr h="782888">
                <a:tc>
                  <a:txBody>
                    <a:bodyPr/>
                    <a:lstStyle/>
                    <a:p>
                      <a:pPr algn="ctr" fontAlgn="ctr"/>
                      <a:r>
                        <a:rPr lang="fr-LU" sz="1800" b="1" i="0" u="none" strike="noStrike" dirty="0">
                          <a:solidFill>
                            <a:srgbClr val="000000"/>
                          </a:solidFill>
                          <a:effectLst/>
                          <a:latin typeface="Calibri" panose="020F0502020204030204" pitchFamily="34" charset="0"/>
                          <a:cs typeface="Calibri" panose="020F0502020204030204" pitchFamily="34" charset="0"/>
                        </a:rPr>
                        <a:t>Cas signalés</a:t>
                      </a:r>
                      <a:br>
                        <a:rPr lang="fr-LU" sz="1800" b="1" i="0" u="none" strike="noStrike" dirty="0">
                          <a:solidFill>
                            <a:srgbClr val="000000"/>
                          </a:solidFill>
                          <a:effectLst/>
                          <a:latin typeface="Calibri" panose="020F0502020204030204" pitchFamily="34" charset="0"/>
                          <a:cs typeface="Calibri" panose="020F0502020204030204" pitchFamily="34" charset="0"/>
                        </a:rPr>
                      </a:br>
                      <a:r>
                        <a:rPr lang="fr-LU" sz="1800" b="1" i="0" u="none" strike="noStrike" dirty="0">
                          <a:solidFill>
                            <a:srgbClr val="000000"/>
                          </a:solidFill>
                          <a:effectLst/>
                          <a:latin typeface="Calibri" panose="020F0502020204030204" pitchFamily="34" charset="0"/>
                          <a:cs typeface="Calibri" panose="020F0502020204030204" pitchFamily="34" charset="0"/>
                        </a:rPr>
                        <a:t>(autorités </a:t>
                      </a:r>
                      <a:r>
                        <a:rPr lang="fr-LU" sz="1800" b="1" i="0" u="none" strike="noStrike" dirty="0" err="1">
                          <a:solidFill>
                            <a:srgbClr val="000000"/>
                          </a:solidFill>
                          <a:effectLst/>
                          <a:latin typeface="Calibri" panose="020F0502020204030204" pitchFamily="34" charset="0"/>
                          <a:cs typeface="Calibri" panose="020F0502020204030204" pitchFamily="34" charset="0"/>
                        </a:rPr>
                        <a:t>jud</a:t>
                      </a:r>
                      <a:r>
                        <a:rPr lang="fr-LU" sz="1800" b="1" i="0" u="none" strike="noStrike" dirty="0">
                          <a:solidFill>
                            <a:srgbClr val="000000"/>
                          </a:solidFill>
                          <a:effectLst/>
                          <a:latin typeface="Calibri" panose="020F0502020204030204" pitchFamily="34" charset="0"/>
                          <a:cs typeface="Calibri" panose="020F0502020204030204" pitchFamily="34" charset="0"/>
                        </a:rPr>
                        <a:t>, </a:t>
                      </a:r>
                      <a:r>
                        <a:rPr lang="fr-LU" sz="1800" b="1" i="0" u="none" strike="noStrike" dirty="0" err="1">
                          <a:solidFill>
                            <a:srgbClr val="000000"/>
                          </a:solidFill>
                          <a:effectLst/>
                          <a:latin typeface="Calibri" panose="020F0502020204030204" pitchFamily="34" charset="0"/>
                          <a:cs typeface="Calibri" panose="020F0502020204030204" pitchFamily="34" charset="0"/>
                        </a:rPr>
                        <a:t>adm</a:t>
                      </a:r>
                      <a:r>
                        <a:rPr lang="fr-LU" sz="1800" b="1" i="0" u="none" strike="noStrike" dirty="0">
                          <a:solidFill>
                            <a:srgbClr val="000000"/>
                          </a:solidFill>
                          <a:effectLst/>
                          <a:latin typeface="Calibri" panose="020F0502020204030204" pitchFamily="34" charset="0"/>
                          <a:cs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fr-LU" sz="1800" b="0" i="0" u="none" strike="noStrike">
                          <a:solidFill>
                            <a:srgbClr val="000000"/>
                          </a:solidFill>
                          <a:effectLst/>
                          <a:latin typeface="Calibri" panose="020F0502020204030204" pitchFamily="34" charset="0"/>
                          <a:cs typeface="Calibri" panose="020F0502020204030204" pitchFamily="34" charset="0"/>
                        </a:rPr>
                        <a:t>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a:solidFill>
                            <a:srgbClr val="000000"/>
                          </a:solidFill>
                          <a:effectLst/>
                          <a:latin typeface="Calibri" panose="020F0502020204030204" pitchFamily="34" charset="0"/>
                          <a:cs typeface="Calibri" panose="020F0502020204030204" pitchFamily="34" charset="0"/>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161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143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196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a:solidFill>
                            <a:srgbClr val="000000"/>
                          </a:solidFill>
                          <a:effectLst/>
                          <a:latin typeface="Calibri" panose="020F0502020204030204" pitchFamily="34" charset="0"/>
                          <a:cs typeface="Calibri" panose="020F0502020204030204" pitchFamily="34" charset="0"/>
                        </a:rPr>
                        <a:t>169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 175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164 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106 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cs typeface="Calibri" panose="020F0502020204030204" pitchFamily="34" charset="0"/>
                        </a:rPr>
                        <a:t>320</a:t>
                      </a:r>
                      <a:endParaRPr lang="fr-LU"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5157719"/>
                  </a:ext>
                </a:extLst>
              </a:tr>
              <a:tr h="579711">
                <a:tc>
                  <a:txBody>
                    <a:bodyPr/>
                    <a:lstStyle/>
                    <a:p>
                      <a:pPr algn="ctr" fontAlgn="ctr"/>
                      <a:r>
                        <a:rPr lang="fr-LU" sz="1800" b="1" i="0" u="none" strike="noStrike" dirty="0">
                          <a:solidFill>
                            <a:srgbClr val="000000"/>
                          </a:solidFill>
                          <a:effectLst/>
                          <a:latin typeface="Calibri" panose="020F0502020204030204" pitchFamily="34" charset="0"/>
                          <a:cs typeface="Calibri" panose="020F0502020204030204" pitchFamily="34" charset="0"/>
                        </a:rPr>
                        <a:t>Retraits </a:t>
                      </a:r>
                      <a:br>
                        <a:rPr lang="fr-LU" sz="1800" b="1" i="0" u="none" strike="noStrike" dirty="0">
                          <a:solidFill>
                            <a:srgbClr val="000000"/>
                          </a:solidFill>
                          <a:effectLst/>
                          <a:latin typeface="Calibri" panose="020F0502020204030204" pitchFamily="34" charset="0"/>
                          <a:cs typeface="Calibri" panose="020F0502020204030204" pitchFamily="34" charset="0"/>
                        </a:rPr>
                      </a:br>
                      <a:r>
                        <a:rPr lang="fr-LU" sz="1800" b="1" i="0" u="none" strike="noStrike" dirty="0">
                          <a:solidFill>
                            <a:srgbClr val="000000"/>
                          </a:solidFill>
                          <a:effectLst/>
                          <a:latin typeface="Calibri" panose="020F0502020204030204" pitchFamily="34" charset="0"/>
                          <a:cs typeface="Calibri" panose="020F0502020204030204" pitchFamily="34" charset="0"/>
                        </a:rPr>
                        <a:t>(dont renonciation volontaire)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383</a:t>
                      </a:r>
                      <a:br>
                        <a:rPr lang="fr-LU" sz="1800" b="0" i="0" u="none" strike="noStrike" dirty="0">
                          <a:solidFill>
                            <a:srgbClr val="000000"/>
                          </a:solidFill>
                          <a:effectLst/>
                          <a:latin typeface="Calibri" panose="020F0502020204030204" pitchFamily="34" charset="0"/>
                          <a:cs typeface="Calibri" panose="020F0502020204030204" pitchFamily="34" charset="0"/>
                        </a:rPr>
                      </a:br>
                      <a:r>
                        <a:rPr lang="fr-LU" sz="1800" b="0" i="0" u="none" strike="noStrike" dirty="0">
                          <a:solidFill>
                            <a:srgbClr val="000000"/>
                          </a:solidFill>
                          <a:effectLst/>
                          <a:latin typeface="Calibri" panose="020F0502020204030204" pitchFamily="34" charset="0"/>
                          <a:cs typeface="Calibri" panose="020F0502020204030204" pitchFamily="34" charset="0"/>
                        </a:rPr>
                        <a:t>(127)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a:solidFill>
                            <a:srgbClr val="000000"/>
                          </a:solidFill>
                          <a:effectLst/>
                          <a:latin typeface="Calibri" panose="020F0502020204030204" pitchFamily="34" charset="0"/>
                          <a:cs typeface="Calibri" panose="020F0502020204030204" pitchFamily="34" charset="0"/>
                        </a:rPr>
                        <a:t>491</a:t>
                      </a:r>
                      <a:br>
                        <a:rPr lang="fr-LU" sz="1800" b="0" i="0" u="none" strike="noStrike">
                          <a:solidFill>
                            <a:srgbClr val="000000"/>
                          </a:solidFill>
                          <a:effectLst/>
                          <a:latin typeface="Calibri" panose="020F0502020204030204" pitchFamily="34" charset="0"/>
                          <a:cs typeface="Calibri" panose="020F0502020204030204" pitchFamily="34" charset="0"/>
                        </a:rPr>
                      </a:br>
                      <a:r>
                        <a:rPr lang="fr-LU" sz="1800" b="0" i="0" u="none" strike="noStrike">
                          <a:solidFill>
                            <a:srgbClr val="000000"/>
                          </a:solidFill>
                          <a:effectLst/>
                          <a:latin typeface="Calibri" panose="020F0502020204030204" pitchFamily="34" charset="0"/>
                          <a:cs typeface="Calibri" panose="020F0502020204030204" pitchFamily="34" charset="0"/>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a:solidFill>
                            <a:srgbClr val="000000"/>
                          </a:solidFill>
                          <a:effectLst/>
                          <a:latin typeface="Calibri" panose="020F0502020204030204" pitchFamily="34" charset="0"/>
                          <a:cs typeface="Calibri" panose="020F0502020204030204" pitchFamily="34" charset="0"/>
                        </a:rPr>
                        <a:t>556 </a:t>
                      </a:r>
                      <a:br>
                        <a:rPr lang="fr-LU" sz="1800" b="0" i="0" u="none" strike="noStrike">
                          <a:solidFill>
                            <a:srgbClr val="000000"/>
                          </a:solidFill>
                          <a:effectLst/>
                          <a:latin typeface="Calibri" panose="020F0502020204030204" pitchFamily="34" charset="0"/>
                          <a:cs typeface="Calibri" panose="020F0502020204030204" pitchFamily="34" charset="0"/>
                        </a:rPr>
                      </a:br>
                      <a:r>
                        <a:rPr lang="fr-LU" sz="1800" b="0" i="0" u="none" strike="noStrike">
                          <a:solidFill>
                            <a:srgbClr val="000000"/>
                          </a:solidFill>
                          <a:effectLst/>
                          <a:latin typeface="Calibri" panose="020F0502020204030204" pitchFamily="34" charset="0"/>
                          <a:cs typeface="Calibri" panose="020F0502020204030204" pitchFamily="34" charset="0"/>
                        </a:rPr>
                        <a:t>(275)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583</a:t>
                      </a:r>
                      <a:br>
                        <a:rPr lang="fr-LU" sz="1800" b="0" i="0" u="none" strike="noStrike" dirty="0">
                          <a:solidFill>
                            <a:srgbClr val="000000"/>
                          </a:solidFill>
                          <a:effectLst/>
                          <a:latin typeface="Calibri" panose="020F0502020204030204" pitchFamily="34" charset="0"/>
                          <a:cs typeface="Calibri" panose="020F0502020204030204" pitchFamily="34" charset="0"/>
                        </a:rPr>
                      </a:br>
                      <a:r>
                        <a:rPr lang="fr-LU" sz="1800" b="0" i="0" u="none" strike="noStrike" dirty="0">
                          <a:solidFill>
                            <a:srgbClr val="000000"/>
                          </a:solidFill>
                          <a:effectLst/>
                          <a:latin typeface="Calibri" panose="020F0502020204030204" pitchFamily="34" charset="0"/>
                          <a:cs typeface="Calibri" panose="020F0502020204030204" pitchFamily="34" charset="0"/>
                        </a:rPr>
                        <a:t>(292)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638</a:t>
                      </a:r>
                      <a:br>
                        <a:rPr lang="fr-LU" sz="1800" b="0" i="0" u="none" strike="noStrike" dirty="0">
                          <a:solidFill>
                            <a:srgbClr val="000000"/>
                          </a:solidFill>
                          <a:effectLst/>
                          <a:latin typeface="Calibri" panose="020F0502020204030204" pitchFamily="34" charset="0"/>
                          <a:cs typeface="Calibri" panose="020F0502020204030204" pitchFamily="34" charset="0"/>
                        </a:rPr>
                      </a:br>
                      <a:r>
                        <a:rPr lang="fr-LU" sz="1800" b="0" i="0" u="none" strike="noStrike" dirty="0">
                          <a:solidFill>
                            <a:srgbClr val="000000"/>
                          </a:solidFill>
                          <a:effectLst/>
                          <a:latin typeface="Calibri" panose="020F0502020204030204" pitchFamily="34" charset="0"/>
                          <a:cs typeface="Calibri" panose="020F0502020204030204" pitchFamily="34" charset="0"/>
                        </a:rPr>
                        <a:t> (332)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a:solidFill>
                            <a:srgbClr val="000000"/>
                          </a:solidFill>
                          <a:effectLst/>
                          <a:latin typeface="Calibri" panose="020F0502020204030204" pitchFamily="34" charset="0"/>
                          <a:cs typeface="Calibri" panose="020F0502020204030204" pitchFamily="34" charset="0"/>
                        </a:rPr>
                        <a:t>791 </a:t>
                      </a:r>
                      <a:br>
                        <a:rPr lang="fr-LU" sz="1800" b="0" i="0" u="none" strike="noStrike">
                          <a:solidFill>
                            <a:srgbClr val="000000"/>
                          </a:solidFill>
                          <a:effectLst/>
                          <a:latin typeface="Calibri" panose="020F0502020204030204" pitchFamily="34" charset="0"/>
                          <a:cs typeface="Calibri" panose="020F0502020204030204" pitchFamily="34" charset="0"/>
                        </a:rPr>
                      </a:br>
                      <a:r>
                        <a:rPr lang="fr-LU" sz="1800" b="0" i="0" u="none" strike="noStrike">
                          <a:solidFill>
                            <a:srgbClr val="000000"/>
                          </a:solidFill>
                          <a:effectLst/>
                          <a:latin typeface="Calibri" panose="020F0502020204030204" pitchFamily="34" charset="0"/>
                          <a:cs typeface="Calibri" panose="020F0502020204030204" pitchFamily="34" charset="0"/>
                        </a:rPr>
                        <a:t>(399)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700</a:t>
                      </a:r>
                    </a:p>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(398)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 631</a:t>
                      </a:r>
                      <a:br>
                        <a:rPr lang="fr-LU" sz="1800" b="0" i="0" u="none" strike="noStrike" dirty="0">
                          <a:solidFill>
                            <a:srgbClr val="000000"/>
                          </a:solidFill>
                          <a:effectLst/>
                          <a:latin typeface="Calibri" panose="020F0502020204030204" pitchFamily="34" charset="0"/>
                          <a:cs typeface="Calibri" panose="020F0502020204030204" pitchFamily="34" charset="0"/>
                        </a:rPr>
                      </a:br>
                      <a:r>
                        <a:rPr lang="fr-LU" sz="1800" b="0" i="0" u="none" strike="noStrike" dirty="0">
                          <a:solidFill>
                            <a:srgbClr val="000000"/>
                          </a:solidFill>
                          <a:effectLst/>
                          <a:latin typeface="Calibri" panose="020F0502020204030204" pitchFamily="34" charset="0"/>
                          <a:cs typeface="Calibri" panose="020F0502020204030204" pitchFamily="34" charset="0"/>
                        </a:rPr>
                        <a:t>(336)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 726</a:t>
                      </a:r>
                    </a:p>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(417)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cs typeface="Calibri" panose="020F0502020204030204" pitchFamily="34" charset="0"/>
                        </a:rPr>
                        <a:t>632</a:t>
                      </a:r>
                    </a:p>
                    <a:p>
                      <a:pPr algn="ctr" fontAlgn="ctr"/>
                      <a:r>
                        <a:rPr lang="en-US" sz="1800" b="0" i="0" u="none" strike="noStrike" dirty="0">
                          <a:solidFill>
                            <a:srgbClr val="000000"/>
                          </a:solidFill>
                          <a:effectLst/>
                          <a:latin typeface="Calibri" panose="020F0502020204030204" pitchFamily="34" charset="0"/>
                          <a:cs typeface="Calibri" panose="020F0502020204030204" pitchFamily="34" charset="0"/>
                        </a:rPr>
                        <a:t>(427)</a:t>
                      </a:r>
                      <a:endParaRPr lang="fr-LU"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4815068"/>
                  </a:ext>
                </a:extLst>
              </a:tr>
              <a:tr h="579711">
                <a:tc>
                  <a:txBody>
                    <a:bodyPr/>
                    <a:lstStyle/>
                    <a:p>
                      <a:pPr algn="ctr" fontAlgn="ctr"/>
                      <a:r>
                        <a:rPr lang="fr-LU" sz="1800" b="1" i="0" u="none" strike="noStrike" dirty="0">
                          <a:solidFill>
                            <a:srgbClr val="000000"/>
                          </a:solidFill>
                          <a:effectLst/>
                          <a:latin typeface="Calibri" panose="020F0502020204030204" pitchFamily="34" charset="0"/>
                          <a:cs typeface="Calibri" panose="020F0502020204030204" pitchFamily="34" charset="0"/>
                        </a:rPr>
                        <a:t>Restitutions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fr-LU" sz="1800" b="0" i="0" u="none" strike="noStrike">
                          <a:solidFill>
                            <a:srgbClr val="000000"/>
                          </a:solidFill>
                          <a:effectLst/>
                          <a:latin typeface="Calibri" panose="020F0502020204030204" pitchFamily="34" charset="0"/>
                          <a:cs typeface="Calibri" panose="020F0502020204030204" pitchFamily="34" charset="0"/>
                        </a:rPr>
                        <a:t>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a:solidFill>
                            <a:srgbClr val="000000"/>
                          </a:solidFill>
                          <a:effectLst/>
                          <a:latin typeface="Calibri" panose="020F0502020204030204" pitchFamily="34" charset="0"/>
                          <a:cs typeface="Calibri" panose="020F0502020204030204" pitchFamily="34" charset="0"/>
                        </a:rPr>
                        <a:t>106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a:solidFill>
                            <a:srgbClr val="000000"/>
                          </a:solidFill>
                          <a:effectLst/>
                          <a:latin typeface="Calibri" panose="020F0502020204030204" pitchFamily="34" charset="0"/>
                          <a:cs typeface="Calibri" panose="020F0502020204030204" pitchFamily="34" charset="0"/>
                        </a:rPr>
                        <a:t>135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161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151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170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190 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 216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LU" sz="1800" b="0" i="0" u="none" strike="noStrike" dirty="0">
                          <a:solidFill>
                            <a:srgbClr val="000000"/>
                          </a:solidFill>
                          <a:effectLst/>
                          <a:latin typeface="Calibri" panose="020F0502020204030204" pitchFamily="34" charset="0"/>
                          <a:cs typeface="Calibri" panose="020F0502020204030204" pitchFamily="34" charset="0"/>
                        </a:rPr>
                        <a:t> 195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cs typeface="Calibri" panose="020F0502020204030204" pitchFamily="34" charset="0"/>
                        </a:rPr>
                        <a:t>184</a:t>
                      </a:r>
                      <a:endParaRPr lang="fr-LU"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0568904"/>
                  </a:ext>
                </a:extLst>
              </a:tr>
            </a:tbl>
          </a:graphicData>
        </a:graphic>
      </p:graphicFrame>
      <p:sp>
        <p:nvSpPr>
          <p:cNvPr id="5" name="ZoneTexte 4">
            <a:extLst>
              <a:ext uri="{FF2B5EF4-FFF2-40B4-BE49-F238E27FC236}">
                <a16:creationId xmlns:a16="http://schemas.microsoft.com/office/drawing/2014/main" id="{AF821283-3983-E388-ABFC-6C6760DA13F3}"/>
              </a:ext>
            </a:extLst>
          </p:cNvPr>
          <p:cNvSpPr txBox="1"/>
          <p:nvPr/>
        </p:nvSpPr>
        <p:spPr>
          <a:xfrm>
            <a:off x="204967" y="404664"/>
            <a:ext cx="8640961" cy="461665"/>
          </a:xfrm>
          <a:prstGeom prst="rect">
            <a:avLst/>
          </a:prstGeom>
          <a:noFill/>
        </p:spPr>
        <p:txBody>
          <a:bodyPr wrap="square">
            <a:spAutoFit/>
          </a:bodyPr>
          <a:lstStyle/>
          <a:p>
            <a:pPr algn="ctr"/>
            <a:r>
              <a:rPr lang="fr-LU" sz="2400" b="1" dirty="0">
                <a:solidFill>
                  <a:sysClr val="windowText" lastClr="000000"/>
                </a:solidFill>
                <a:latin typeface="Calibri" panose="020F0502020204030204" pitchFamily="34" charset="0"/>
                <a:ea typeface="Calibri" charset="0"/>
                <a:cs typeface="Calibri" panose="020F0502020204030204" pitchFamily="34" charset="0"/>
              </a:rPr>
              <a:t>Quelques chiffres</a:t>
            </a:r>
            <a:endParaRPr lang="fr-LU" sz="2400" b="1" dirty="0"/>
          </a:p>
        </p:txBody>
      </p:sp>
    </p:spTree>
    <p:extLst>
      <p:ext uri="{BB962C8B-B14F-4D97-AF65-F5344CB8AC3E}">
        <p14:creationId xmlns:p14="http://schemas.microsoft.com/office/powerpoint/2010/main" val="4037948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C544F21E-D319-7163-2249-802A2FE084CD}"/>
              </a:ext>
            </a:extLst>
          </p:cNvPr>
          <p:cNvSpPr>
            <a:spLocks noGrp="1"/>
          </p:cNvSpPr>
          <p:nvPr>
            <p:ph type="sldNum" sz="quarter" idx="12"/>
          </p:nvPr>
        </p:nvSpPr>
        <p:spPr/>
        <p:txBody>
          <a:bodyPr/>
          <a:lstStyle/>
          <a:p>
            <a:fld id="{D5BBC35B-A44B-4119-B8DA-DE9E3DFADA20}" type="slidenum">
              <a:rPr lang="en-US" smtClean="0"/>
              <a:pPr/>
              <a:t>14</a:t>
            </a:fld>
            <a:endParaRPr lang="en-US" dirty="0"/>
          </a:p>
        </p:txBody>
      </p:sp>
      <p:sp>
        <p:nvSpPr>
          <p:cNvPr id="6" name="ZoneTexte 5">
            <a:extLst>
              <a:ext uri="{FF2B5EF4-FFF2-40B4-BE49-F238E27FC236}">
                <a16:creationId xmlns:a16="http://schemas.microsoft.com/office/drawing/2014/main" id="{B2CAE812-8C4E-9BB1-3FE5-AFD3575CE2E2}"/>
              </a:ext>
            </a:extLst>
          </p:cNvPr>
          <p:cNvSpPr txBox="1"/>
          <p:nvPr/>
        </p:nvSpPr>
        <p:spPr>
          <a:xfrm>
            <a:off x="179512" y="620688"/>
            <a:ext cx="4392488" cy="5256584"/>
          </a:xfrm>
          <a:prstGeom prst="rect">
            <a:avLst/>
          </a:prstGeom>
          <a:noFill/>
        </p:spPr>
        <p:txBody>
          <a:bodyPr wrap="square">
            <a:spAutoFit/>
          </a:bodyPr>
          <a:lstStyle/>
          <a:p>
            <a:r>
              <a:rPr lang="fr-LU" b="1" dirty="0">
                <a:solidFill>
                  <a:prstClr val="black"/>
                </a:solidFill>
                <a:latin typeface="Calibri" panose="020F0502020204030204" pitchFamily="34" charset="0"/>
                <a:cs typeface="Calibri" panose="020F0502020204030204" pitchFamily="34" charset="0"/>
              </a:rPr>
              <a:t>Indications officielles du Cannabis médical </a:t>
            </a:r>
          </a:p>
          <a:p>
            <a:r>
              <a:rPr lang="fr-LU" dirty="0">
                <a:latin typeface="Calibri" panose="020F0502020204030204" pitchFamily="34" charset="0"/>
                <a:cs typeface="Calibri" panose="020F0502020204030204" pitchFamily="34" charset="0"/>
              </a:rPr>
              <a:t>Pathologies </a:t>
            </a:r>
            <a:r>
              <a:rPr lang="fr-LU" b="1" dirty="0">
                <a:latin typeface="Calibri" panose="020F0502020204030204" pitchFamily="34" charset="0"/>
                <a:cs typeface="Calibri" panose="020F0502020204030204" pitchFamily="34" charset="0"/>
              </a:rPr>
              <a:t>chroniques graves </a:t>
            </a:r>
            <a:r>
              <a:rPr lang="fr-LU" dirty="0">
                <a:latin typeface="Calibri" panose="020F0502020204030204" pitchFamily="34" charset="0"/>
                <a:cs typeface="Calibri" panose="020F0502020204030204" pitchFamily="34" charset="0"/>
              </a:rPr>
              <a:t>qualifiées </a:t>
            </a:r>
            <a:r>
              <a:rPr lang="fr-LU" b="1" dirty="0">
                <a:latin typeface="Calibri" panose="020F0502020204030204" pitchFamily="34" charset="0"/>
                <a:cs typeface="Calibri" panose="020F0502020204030204" pitchFamily="34" charset="0"/>
              </a:rPr>
              <a:t>d’affections de longue durée </a:t>
            </a:r>
            <a:r>
              <a:rPr lang="fr-LU" dirty="0">
                <a:latin typeface="Calibri" panose="020F0502020204030204" pitchFamily="34" charset="0"/>
                <a:cs typeface="Calibri" panose="020F0502020204030204" pitchFamily="34" charset="0"/>
              </a:rPr>
              <a:t>visées</a:t>
            </a:r>
          </a:p>
          <a:p>
            <a:r>
              <a:rPr lang="fr-LU" dirty="0">
                <a:latin typeface="Calibri" panose="020F0502020204030204" pitchFamily="34" charset="0"/>
                <a:cs typeface="Calibri" panose="020F0502020204030204" pitchFamily="34" charset="0"/>
              </a:rPr>
              <a:t>à l’article 19bis, alinéa 1</a:t>
            </a:r>
            <a:r>
              <a:rPr lang="fr-LU" baseline="30000" dirty="0">
                <a:latin typeface="Calibri" panose="020F0502020204030204" pitchFamily="34" charset="0"/>
                <a:cs typeface="Calibri" panose="020F0502020204030204" pitchFamily="34" charset="0"/>
              </a:rPr>
              <a:t>er</a:t>
            </a:r>
            <a:r>
              <a:rPr lang="fr-LU" dirty="0">
                <a:latin typeface="Calibri" panose="020F0502020204030204" pitchFamily="34" charset="0"/>
                <a:cs typeface="Calibri" panose="020F0502020204030204" pitchFamily="34" charset="0"/>
              </a:rPr>
              <a:t> , du Code de la sécurité sociale</a:t>
            </a:r>
          </a:p>
          <a:p>
            <a:pPr marL="342900" indent="-342900">
              <a:buFont typeface="Arial" panose="020B0604020202020204" pitchFamily="34" charset="0"/>
              <a:buChar char="•"/>
            </a:pPr>
            <a:r>
              <a:rPr lang="fr-LU" dirty="0">
                <a:latin typeface="Calibri" panose="020F0502020204030204" pitchFamily="34" charset="0"/>
                <a:cs typeface="Calibri" panose="020F0502020204030204" pitchFamily="34" charset="0"/>
              </a:rPr>
              <a:t>en phase </a:t>
            </a:r>
            <a:r>
              <a:rPr lang="fr-LU" b="1" dirty="0">
                <a:latin typeface="Calibri" panose="020F0502020204030204" pitchFamily="34" charset="0"/>
                <a:cs typeface="Calibri" panose="020F0502020204030204" pitchFamily="34" charset="0"/>
              </a:rPr>
              <a:t>avancée</a:t>
            </a:r>
            <a:r>
              <a:rPr lang="fr-LU" dirty="0">
                <a:latin typeface="Calibri" panose="020F0502020204030204" pitchFamily="34" charset="0"/>
                <a:cs typeface="Calibri" panose="020F0502020204030204" pitchFamily="34" charset="0"/>
              </a:rPr>
              <a:t> ou </a:t>
            </a:r>
            <a:r>
              <a:rPr lang="fr-LU" b="1" dirty="0">
                <a:latin typeface="Calibri" panose="020F0502020204030204" pitchFamily="34" charset="0"/>
                <a:cs typeface="Calibri" panose="020F0502020204030204" pitchFamily="34" charset="0"/>
              </a:rPr>
              <a:t>terminale</a:t>
            </a:r>
            <a:r>
              <a:rPr lang="fr-LU" dirty="0">
                <a:latin typeface="Calibri" panose="020F0502020204030204" pitchFamily="34" charset="0"/>
                <a:cs typeface="Calibri" panose="020F0502020204030204" pitchFamily="34" charset="0"/>
              </a:rPr>
              <a:t>, </a:t>
            </a:r>
          </a:p>
          <a:p>
            <a:pPr marL="342900" indent="-342900">
              <a:buFont typeface="Arial" panose="020B0604020202020204" pitchFamily="34" charset="0"/>
              <a:buChar char="•"/>
            </a:pPr>
            <a:r>
              <a:rPr lang="fr-LU" dirty="0">
                <a:latin typeface="Calibri" panose="020F0502020204030204" pitchFamily="34" charset="0"/>
                <a:cs typeface="Calibri" panose="020F0502020204030204" pitchFamily="34" charset="0"/>
              </a:rPr>
              <a:t>entraînant des </a:t>
            </a:r>
            <a:r>
              <a:rPr lang="fr-LU" b="1" dirty="0">
                <a:latin typeface="Calibri" panose="020F0502020204030204" pitchFamily="34" charset="0"/>
                <a:cs typeface="Calibri" panose="020F0502020204030204" pitchFamily="34" charset="0"/>
              </a:rPr>
              <a:t>douleurs</a:t>
            </a:r>
            <a:r>
              <a:rPr lang="fr-LU" dirty="0">
                <a:latin typeface="Calibri" panose="020F0502020204030204" pitchFamily="34" charset="0"/>
                <a:cs typeface="Calibri" panose="020F0502020204030204" pitchFamily="34" charset="0"/>
              </a:rPr>
              <a:t> </a:t>
            </a:r>
            <a:r>
              <a:rPr lang="fr-LU" b="1" dirty="0">
                <a:latin typeface="Calibri" panose="020F0502020204030204" pitchFamily="34" charset="0"/>
                <a:cs typeface="Calibri" panose="020F0502020204030204" pitchFamily="34" charset="0"/>
              </a:rPr>
              <a:t>chroniques</a:t>
            </a:r>
            <a:r>
              <a:rPr lang="fr-LU" dirty="0">
                <a:latin typeface="Calibri" panose="020F0502020204030204" pitchFamily="34" charset="0"/>
                <a:cs typeface="Calibri" panose="020F0502020204030204" pitchFamily="34" charset="0"/>
              </a:rPr>
              <a:t> </a:t>
            </a:r>
            <a:r>
              <a:rPr lang="fr-LU" b="1" dirty="0">
                <a:latin typeface="Calibri" panose="020F0502020204030204" pitchFamily="34" charset="0"/>
                <a:cs typeface="Calibri" panose="020F0502020204030204" pitchFamily="34" charset="0"/>
              </a:rPr>
              <a:t>sévères</a:t>
            </a:r>
            <a:r>
              <a:rPr lang="fr-LU" dirty="0">
                <a:latin typeface="Calibri" panose="020F0502020204030204" pitchFamily="34" charset="0"/>
                <a:cs typeface="Calibri" panose="020F0502020204030204" pitchFamily="34" charset="0"/>
              </a:rPr>
              <a:t> et </a:t>
            </a:r>
            <a:r>
              <a:rPr lang="fr-LU" b="1" dirty="0">
                <a:latin typeface="Calibri" panose="020F0502020204030204" pitchFamily="34" charset="0"/>
                <a:cs typeface="Calibri" panose="020F0502020204030204" pitchFamily="34" charset="0"/>
              </a:rPr>
              <a:t>invalidantes</a:t>
            </a:r>
            <a:r>
              <a:rPr lang="fr-LU" dirty="0">
                <a:latin typeface="Calibri" panose="020F0502020204030204" pitchFamily="34" charset="0"/>
                <a:cs typeface="Calibri" panose="020F0502020204030204" pitchFamily="34" charset="0"/>
              </a:rPr>
              <a:t> </a:t>
            </a:r>
          </a:p>
          <a:p>
            <a:pPr marL="342900" indent="-342900">
              <a:buFont typeface="Arial" panose="020B0604020202020204" pitchFamily="34" charset="0"/>
              <a:buChar char="•"/>
            </a:pPr>
            <a:r>
              <a:rPr lang="fr-LU" dirty="0">
                <a:latin typeface="Calibri" panose="020F0502020204030204" pitchFamily="34" charset="0"/>
                <a:cs typeface="Calibri" panose="020F0502020204030204" pitchFamily="34" charset="0"/>
              </a:rPr>
              <a:t>n’ayant pas répondu aux traitements médicamenteux ou non disponibles.</a:t>
            </a:r>
          </a:p>
          <a:p>
            <a:endParaRPr lang="fr-LU" dirty="0">
              <a:latin typeface="Calibri" panose="020F0502020204030204" pitchFamily="34" charset="0"/>
              <a:cs typeface="Calibri" panose="020F0502020204030204" pitchFamily="34" charset="0"/>
            </a:endParaRPr>
          </a:p>
          <a:p>
            <a:r>
              <a:rPr lang="fr-LU" b="1" dirty="0">
                <a:latin typeface="Calibri" panose="020F0502020204030204" pitchFamily="34" charset="0"/>
                <a:cs typeface="Calibri" panose="020F0502020204030204" pitchFamily="34" charset="0"/>
              </a:rPr>
              <a:t>Maladies cancéreuses</a:t>
            </a:r>
            <a:r>
              <a:rPr lang="fr-LU" dirty="0">
                <a:latin typeface="Calibri" panose="020F0502020204030204" pitchFamily="34" charset="0"/>
                <a:cs typeface="Calibri" panose="020F0502020204030204" pitchFamily="34" charset="0"/>
              </a:rPr>
              <a:t>, autres que celles visées au premier tiret, traitées par une chimiothérapie induisant des nausées ou des vomissements.</a:t>
            </a:r>
          </a:p>
          <a:p>
            <a:endParaRPr lang="fr-LU" dirty="0">
              <a:latin typeface="Calibri" panose="020F0502020204030204" pitchFamily="34" charset="0"/>
              <a:cs typeface="Calibri" panose="020F0502020204030204" pitchFamily="34" charset="0"/>
            </a:endParaRPr>
          </a:p>
          <a:p>
            <a:r>
              <a:rPr lang="fr-LU" b="1" dirty="0">
                <a:latin typeface="Calibri" panose="020F0502020204030204" pitchFamily="34" charset="0"/>
                <a:cs typeface="Calibri" panose="020F0502020204030204" pitchFamily="34" charset="0"/>
              </a:rPr>
              <a:t>Sclérose en plaques </a:t>
            </a:r>
            <a:r>
              <a:rPr lang="fr-LU" dirty="0">
                <a:latin typeface="Calibri" panose="020F0502020204030204" pitchFamily="34" charset="0"/>
                <a:cs typeface="Calibri" panose="020F0502020204030204" pitchFamily="34" charset="0"/>
              </a:rPr>
              <a:t>accompagnée de la spasticité musculaire symptomatique.</a:t>
            </a:r>
          </a:p>
        </p:txBody>
      </p:sp>
      <p:sp>
        <p:nvSpPr>
          <p:cNvPr id="4" name="ZoneTexte 3">
            <a:extLst>
              <a:ext uri="{FF2B5EF4-FFF2-40B4-BE49-F238E27FC236}">
                <a16:creationId xmlns:a16="http://schemas.microsoft.com/office/drawing/2014/main" id="{B89555D2-E225-F5FB-3F05-D27E4588AC51}"/>
              </a:ext>
            </a:extLst>
          </p:cNvPr>
          <p:cNvSpPr txBox="1"/>
          <p:nvPr/>
        </p:nvSpPr>
        <p:spPr>
          <a:xfrm>
            <a:off x="119159" y="90548"/>
            <a:ext cx="8905527" cy="461665"/>
          </a:xfrm>
          <a:prstGeom prst="rect">
            <a:avLst/>
          </a:prstGeom>
          <a:noFill/>
        </p:spPr>
        <p:txBody>
          <a:bodyPr wrap="square">
            <a:spAutoFit/>
          </a:bodyPr>
          <a:lstStyle/>
          <a:p>
            <a:pPr algn="ctr"/>
            <a:r>
              <a:rPr lang="fr-LU" sz="2400" b="1" dirty="0">
                <a:solidFill>
                  <a:srgbClr val="FF0000"/>
                </a:solidFill>
                <a:latin typeface="Calibri" panose="020F0502020204030204" pitchFamily="34" charset="0"/>
                <a:cs typeface="Calibri" panose="020F0502020204030204" pitchFamily="34" charset="0"/>
              </a:rPr>
              <a:t>Cannabis médical – CBD</a:t>
            </a:r>
          </a:p>
        </p:txBody>
      </p:sp>
      <p:pic>
        <p:nvPicPr>
          <p:cNvPr id="5" name="Image 4">
            <a:extLst>
              <a:ext uri="{FF2B5EF4-FFF2-40B4-BE49-F238E27FC236}">
                <a16:creationId xmlns:a16="http://schemas.microsoft.com/office/drawing/2014/main" id="{FA558479-42BD-E96C-9264-FD8D98036975}"/>
              </a:ext>
            </a:extLst>
          </p:cNvPr>
          <p:cNvPicPr>
            <a:picLocks noChangeAspect="1"/>
          </p:cNvPicPr>
          <p:nvPr/>
        </p:nvPicPr>
        <p:blipFill rotWithShape="1">
          <a:blip r:embed="rId2"/>
          <a:srcRect t="1443" r="4700" b="1581"/>
          <a:stretch/>
        </p:blipFill>
        <p:spPr>
          <a:xfrm>
            <a:off x="4571922" y="802422"/>
            <a:ext cx="4572000" cy="5355312"/>
          </a:xfrm>
          <a:prstGeom prst="rect">
            <a:avLst/>
          </a:prstGeom>
        </p:spPr>
      </p:pic>
    </p:spTree>
    <p:extLst>
      <p:ext uri="{BB962C8B-B14F-4D97-AF65-F5344CB8AC3E}">
        <p14:creationId xmlns:p14="http://schemas.microsoft.com/office/powerpoint/2010/main" val="2783885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3FF898C-0A88-4A69-01E2-BA932E984EBF}"/>
              </a:ext>
            </a:extLst>
          </p:cNvPr>
          <p:cNvSpPr>
            <a:spLocks noGrp="1"/>
          </p:cNvSpPr>
          <p:nvPr>
            <p:ph type="sldNum" sz="quarter" idx="12"/>
          </p:nvPr>
        </p:nvSpPr>
        <p:spPr/>
        <p:txBody>
          <a:bodyPr/>
          <a:lstStyle/>
          <a:p>
            <a:fld id="{D5BBC35B-A44B-4119-B8DA-DE9E3DFADA20}" type="slidenum">
              <a:rPr lang="en-US" smtClean="0"/>
              <a:pPr/>
              <a:t>15</a:t>
            </a:fld>
            <a:endParaRPr lang="en-US" dirty="0"/>
          </a:p>
        </p:txBody>
      </p:sp>
      <p:sp>
        <p:nvSpPr>
          <p:cNvPr id="6" name="ZoneTexte 5">
            <a:extLst>
              <a:ext uri="{FF2B5EF4-FFF2-40B4-BE49-F238E27FC236}">
                <a16:creationId xmlns:a16="http://schemas.microsoft.com/office/drawing/2014/main" id="{694A20C4-6F55-7C5A-1802-F4A725881591}"/>
              </a:ext>
            </a:extLst>
          </p:cNvPr>
          <p:cNvSpPr txBox="1"/>
          <p:nvPr/>
        </p:nvSpPr>
        <p:spPr>
          <a:xfrm>
            <a:off x="251520" y="476672"/>
            <a:ext cx="8712968" cy="4616648"/>
          </a:xfrm>
          <a:prstGeom prst="rect">
            <a:avLst/>
          </a:prstGeom>
          <a:noFill/>
        </p:spPr>
        <p:txBody>
          <a:bodyPr wrap="square">
            <a:spAutoFit/>
          </a:bodyPr>
          <a:lstStyle/>
          <a:p>
            <a:pPr algn="ctr"/>
            <a:r>
              <a:rPr lang="fr-LU" sz="2000" b="1" dirty="0">
                <a:solidFill>
                  <a:srgbClr val="FF0000"/>
                </a:solidFill>
                <a:latin typeface="Calibri" panose="020F0502020204030204" pitchFamily="34" charset="0"/>
                <a:cs typeface="Calibri" panose="020F0502020204030204" pitchFamily="34" charset="0"/>
              </a:rPr>
              <a:t>Plusieurs problématiques avec le cannabis médical</a:t>
            </a:r>
          </a:p>
          <a:p>
            <a:endParaRPr lang="fr-LU" dirty="0">
              <a:latin typeface="Calibri" panose="020F0502020204030204" pitchFamily="34" charset="0"/>
              <a:cs typeface="Calibri" panose="020F0502020204030204" pitchFamily="34" charset="0"/>
            </a:endParaRPr>
          </a:p>
          <a:p>
            <a:r>
              <a:rPr lang="fr-LU" sz="2000" dirty="0">
                <a:latin typeface="Calibri" panose="020F0502020204030204" pitchFamily="34" charset="0"/>
                <a:cs typeface="Calibri" panose="020F0502020204030204" pitchFamily="34" charset="0"/>
              </a:rPr>
              <a:t>Si prescrit dans la </a:t>
            </a:r>
            <a:r>
              <a:rPr lang="fr-LU" sz="2000" b="1" dirty="0">
                <a:latin typeface="Calibri" panose="020F0502020204030204" pitchFamily="34" charset="0"/>
                <a:cs typeface="Calibri" panose="020F0502020204030204" pitchFamily="34" charset="0"/>
              </a:rPr>
              <a:t>bonne indication </a:t>
            </a:r>
            <a:r>
              <a:rPr lang="fr-LU" sz="2000" dirty="0">
                <a:latin typeface="Calibri" panose="020F0502020204030204" pitchFamily="34" charset="0"/>
                <a:cs typeface="Calibri" panose="020F0502020204030204" pitchFamily="34" charset="0"/>
              </a:rPr>
              <a:t>il se pose la question de </a:t>
            </a:r>
            <a:r>
              <a:rPr lang="fr-LU" sz="2000" b="1" dirty="0">
                <a:latin typeface="Calibri" panose="020F0502020204030204" pitchFamily="34" charset="0"/>
                <a:cs typeface="Calibri" panose="020F0502020204030204" pitchFamily="34" charset="0"/>
              </a:rPr>
              <a:t>l’aptitude à conduire </a:t>
            </a:r>
            <a:r>
              <a:rPr lang="fr-LU" sz="2000" dirty="0">
                <a:latin typeface="Calibri" panose="020F0502020204030204" pitchFamily="34" charset="0"/>
                <a:cs typeface="Calibri" panose="020F0502020204030204" pitchFamily="34" charset="0"/>
              </a:rPr>
              <a:t>en rapport avec la </a:t>
            </a:r>
            <a:r>
              <a:rPr lang="fr-LU" sz="2000" b="1" dirty="0">
                <a:latin typeface="Calibri" panose="020F0502020204030204" pitchFamily="34" charset="0"/>
                <a:cs typeface="Calibri" panose="020F0502020204030204" pitchFamily="34" charset="0"/>
              </a:rPr>
              <a:t>maladie initiale</a:t>
            </a:r>
          </a:p>
          <a:p>
            <a:endParaRPr lang="fr-LU" sz="2000" dirty="0">
              <a:latin typeface="Calibri" panose="020F0502020204030204" pitchFamily="34" charset="0"/>
              <a:cs typeface="Calibri" panose="020F0502020204030204" pitchFamily="34" charset="0"/>
            </a:endParaRPr>
          </a:p>
          <a:p>
            <a:r>
              <a:rPr lang="fr-LU" sz="2000" b="1" dirty="0">
                <a:latin typeface="Calibri" panose="020F0502020204030204" pitchFamily="34" charset="0"/>
                <a:cs typeface="Calibri" panose="020F0502020204030204" pitchFamily="34" charset="0"/>
              </a:rPr>
              <a:t>Importante prescription en dehors des indications officielles+++</a:t>
            </a:r>
          </a:p>
          <a:p>
            <a:endParaRPr lang="fr-LU" sz="2000" dirty="0">
              <a:latin typeface="Calibri" panose="020F0502020204030204" pitchFamily="34" charset="0"/>
              <a:cs typeface="Calibri" panose="020F0502020204030204" pitchFamily="34" charset="0"/>
            </a:endParaRPr>
          </a:p>
          <a:p>
            <a:r>
              <a:rPr lang="fr-LU" sz="2000" dirty="0">
                <a:latin typeface="Calibri" panose="020F0502020204030204" pitchFamily="34" charset="0"/>
                <a:cs typeface="Calibri" panose="020F0502020204030204" pitchFamily="34" charset="0"/>
              </a:rPr>
              <a:t>Problématique de la prise d’un médicament (même dans une indication correcte), mais </a:t>
            </a:r>
            <a:r>
              <a:rPr lang="fr-LU" sz="2000" b="1" dirty="0">
                <a:latin typeface="Calibri" panose="020F0502020204030204" pitchFamily="34" charset="0"/>
                <a:cs typeface="Calibri" panose="020F0502020204030204" pitchFamily="34" charset="0"/>
              </a:rPr>
              <a:t>passage en délictuel </a:t>
            </a:r>
            <a:r>
              <a:rPr lang="fr-LU" sz="2000" dirty="0">
                <a:latin typeface="Calibri" panose="020F0502020204030204" pitchFamily="34" charset="0"/>
                <a:cs typeface="Calibri" panose="020F0502020204030204" pitchFamily="34" charset="0"/>
              </a:rPr>
              <a:t>car le taux sérique sera &gt; 1ng/ml</a:t>
            </a:r>
          </a:p>
          <a:p>
            <a:endParaRPr lang="fr-LU" sz="2000" dirty="0">
              <a:latin typeface="Calibri" panose="020F0502020204030204" pitchFamily="34" charset="0"/>
              <a:cs typeface="Calibri" panose="020F0502020204030204" pitchFamily="34" charset="0"/>
            </a:endParaRPr>
          </a:p>
          <a:p>
            <a:r>
              <a:rPr lang="fr-LU" sz="2000" b="1" dirty="0">
                <a:latin typeface="Calibri" panose="020F0502020204030204" pitchFamily="34" charset="0"/>
                <a:cs typeface="Calibri" panose="020F0502020204030204" pitchFamily="34" charset="0"/>
              </a:rPr>
              <a:t>CBD jamais pur </a:t>
            </a:r>
            <a:r>
              <a:rPr lang="fr-LU" sz="2000" dirty="0">
                <a:latin typeface="Calibri" panose="020F0502020204030204" pitchFamily="34" charset="0"/>
                <a:cs typeface="Calibri" panose="020F0502020204030204" pitchFamily="34" charset="0"/>
              </a:rPr>
              <a:t>et toujours contaminé par du THC même infraclinique mais qui positive les tests de détection</a:t>
            </a:r>
          </a:p>
          <a:p>
            <a:r>
              <a:rPr lang="fr-LU" sz="2000" dirty="0">
                <a:latin typeface="Calibri" panose="020F0502020204030204" pitchFamily="34" charset="0"/>
                <a:cs typeface="Calibri" panose="020F0502020204030204" pitchFamily="34" charset="0"/>
              </a:rPr>
              <a:t> ==&gt; passage  en infraction et la com médicale retire le permis </a:t>
            </a:r>
          </a:p>
          <a:p>
            <a:endParaRPr lang="fr-LU" dirty="0">
              <a:latin typeface="Calibri" panose="020F0502020204030204" pitchFamily="34" charset="0"/>
              <a:cs typeface="Calibri" panose="020F0502020204030204" pitchFamily="34" charset="0"/>
            </a:endParaRPr>
          </a:p>
          <a:p>
            <a:endParaRPr lang="fr-L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02585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D5BBC35B-A44B-4119-B8DA-DE9E3DFADA20}" type="slidenum">
              <a:rPr lang="en-US" smtClean="0"/>
              <a:pPr/>
              <a:t>16</a:t>
            </a:fld>
            <a:endParaRPr lang="en-US" dirty="0"/>
          </a:p>
        </p:txBody>
      </p:sp>
      <p:sp>
        <p:nvSpPr>
          <p:cNvPr id="4" name="Rechteck 3"/>
          <p:cNvSpPr/>
          <p:nvPr/>
        </p:nvSpPr>
        <p:spPr>
          <a:xfrm>
            <a:off x="251520" y="980728"/>
            <a:ext cx="8761512" cy="4062651"/>
          </a:xfrm>
          <a:prstGeom prst="rect">
            <a:avLst/>
          </a:prstGeom>
        </p:spPr>
        <p:txBody>
          <a:bodyPr wrap="square">
            <a:spAutoFit/>
          </a:bodyPr>
          <a:lstStyle/>
          <a:p>
            <a:pPr marL="342900" lvl="0" indent="-342900" algn="just">
              <a:spcAft>
                <a:spcPts val="1800"/>
              </a:spcAft>
              <a:buSzPct val="70000"/>
              <a:buFont typeface="Arial" panose="020B0604020202020204" pitchFamily="34" charset="0"/>
              <a:buChar char="•"/>
            </a:pPr>
            <a:r>
              <a:rPr lang="fr-LU" sz="2200" dirty="0">
                <a:solidFill>
                  <a:prstClr val="black"/>
                </a:solidFill>
                <a:latin typeface="Calibri" panose="020F0502020204030204" pitchFamily="34" charset="0"/>
                <a:ea typeface="Calibri" charset="0"/>
                <a:cs typeface="Calibri" panose="020F0502020204030204" pitchFamily="34" charset="0"/>
              </a:rPr>
              <a:t>Commission Médicale a comme </a:t>
            </a:r>
            <a:r>
              <a:rPr lang="fr-LU" sz="2200" b="1" dirty="0">
                <a:solidFill>
                  <a:prstClr val="black"/>
                </a:solidFill>
                <a:latin typeface="Calibri" panose="020F0502020204030204" pitchFamily="34" charset="0"/>
                <a:ea typeface="Calibri" charset="0"/>
                <a:cs typeface="Calibri" panose="020F0502020204030204" pitchFamily="34" charset="0"/>
              </a:rPr>
              <a:t>mission primaire d’assurer la sécurité sur la route</a:t>
            </a:r>
          </a:p>
          <a:p>
            <a:pPr marL="342900" lvl="0" indent="-342900" algn="just">
              <a:spcAft>
                <a:spcPts val="1800"/>
              </a:spcAft>
              <a:buSzPct val="70000"/>
              <a:buFont typeface="Arial" panose="020B0604020202020204" pitchFamily="34" charset="0"/>
              <a:buChar char="•"/>
            </a:pPr>
            <a:r>
              <a:rPr lang="fr-LU" sz="2200" dirty="0">
                <a:solidFill>
                  <a:prstClr val="black"/>
                </a:solidFill>
                <a:latin typeface="Calibri" panose="020F0502020204030204" pitchFamily="34" charset="0"/>
                <a:ea typeface="Calibri" charset="0"/>
                <a:cs typeface="Calibri" panose="020F0502020204030204" pitchFamily="34" charset="0"/>
              </a:rPr>
              <a:t>Consommation de cannabis </a:t>
            </a:r>
            <a:r>
              <a:rPr lang="fr-LU" sz="2200" b="1" dirty="0">
                <a:solidFill>
                  <a:prstClr val="black"/>
                </a:solidFill>
                <a:latin typeface="Calibri" panose="020F0502020204030204" pitchFamily="34" charset="0"/>
                <a:ea typeface="Calibri" charset="0"/>
                <a:cs typeface="Calibri" panose="020F0502020204030204" pitchFamily="34" charset="0"/>
              </a:rPr>
              <a:t>altère la capacité de conduire</a:t>
            </a:r>
          </a:p>
          <a:p>
            <a:pPr marL="342900" indent="-342900" algn="just">
              <a:spcAft>
                <a:spcPts val="1800"/>
              </a:spcAft>
              <a:buSzPct val="70000"/>
              <a:buFont typeface="Arial" panose="020B0604020202020204" pitchFamily="34" charset="0"/>
              <a:buChar char="•"/>
            </a:pPr>
            <a:r>
              <a:rPr lang="fr-LU" sz="2200" b="1" dirty="0">
                <a:solidFill>
                  <a:prstClr val="black"/>
                </a:solidFill>
                <a:latin typeface="Calibri" panose="020F0502020204030204" pitchFamily="34" charset="0"/>
                <a:ea typeface="Calibri" charset="0"/>
                <a:cs typeface="Calibri" panose="020F0502020204030204" pitchFamily="34" charset="0"/>
              </a:rPr>
              <a:t>Aucun consensus sur le seuil auquel le niveau de THC sérique affaiblit les capacités de conduite</a:t>
            </a:r>
            <a:endParaRPr lang="fr-LU" sz="2200" dirty="0">
              <a:solidFill>
                <a:prstClr val="black"/>
              </a:solidFill>
              <a:latin typeface="Calibri" panose="020F0502020204030204" pitchFamily="34" charset="0"/>
              <a:ea typeface="Calibri" charset="0"/>
              <a:cs typeface="Calibri" panose="020F0502020204030204" pitchFamily="34" charset="0"/>
            </a:endParaRPr>
          </a:p>
          <a:p>
            <a:pPr marL="342900" indent="-342900" algn="just">
              <a:spcAft>
                <a:spcPts val="1800"/>
              </a:spcAft>
              <a:buSzPct val="70000"/>
              <a:buFont typeface="Arial" panose="020B0604020202020204" pitchFamily="34" charset="0"/>
              <a:buChar char="•"/>
            </a:pPr>
            <a:r>
              <a:rPr lang="fr-LU" sz="2200" b="1" dirty="0">
                <a:latin typeface="Calibri" panose="020F0502020204030204" pitchFamily="34" charset="0"/>
                <a:cs typeface="Calibri" panose="020F0502020204030204" pitchFamily="34" charset="0"/>
              </a:rPr>
              <a:t>Taux délictuel à partir de 1 </a:t>
            </a:r>
            <a:r>
              <a:rPr lang="fr-LU" sz="2200" b="1" dirty="0" err="1">
                <a:latin typeface="Calibri" panose="020F0502020204030204" pitchFamily="34" charset="0"/>
                <a:cs typeface="Calibri" panose="020F0502020204030204" pitchFamily="34" charset="0"/>
              </a:rPr>
              <a:t>ng</a:t>
            </a:r>
            <a:r>
              <a:rPr lang="fr-LU" sz="2200" b="1" dirty="0">
                <a:latin typeface="Calibri" panose="020F0502020204030204" pitchFamily="34" charset="0"/>
                <a:cs typeface="Calibri" panose="020F0502020204030204" pitchFamily="34" charset="0"/>
              </a:rPr>
              <a:t>/ml de THC, y compris pour le cannabis médical</a:t>
            </a:r>
          </a:p>
          <a:p>
            <a:pPr marL="342900" indent="-342900" algn="just">
              <a:spcAft>
                <a:spcPts val="1800"/>
              </a:spcAft>
              <a:buSzPct val="70000"/>
              <a:buFont typeface="Arial" panose="020B0604020202020204" pitchFamily="34" charset="0"/>
              <a:buChar char="•"/>
            </a:pPr>
            <a:r>
              <a:rPr lang="fr-LU" sz="2200" dirty="0">
                <a:solidFill>
                  <a:sysClr val="windowText" lastClr="000000"/>
                </a:solidFill>
                <a:latin typeface="Calibri" panose="020F0502020204030204" pitchFamily="34" charset="0"/>
                <a:ea typeface="Calibri" charset="0"/>
                <a:cs typeface="Calibri" panose="020F0502020204030204" pitchFamily="34" charset="0"/>
              </a:rPr>
              <a:t>Engagement de la </a:t>
            </a:r>
            <a:r>
              <a:rPr lang="fr-LU" sz="2200" b="1" dirty="0">
                <a:solidFill>
                  <a:sysClr val="windowText" lastClr="000000"/>
                </a:solidFill>
                <a:latin typeface="Calibri" panose="020F0502020204030204" pitchFamily="34" charset="0"/>
                <a:ea typeface="Calibri" charset="0"/>
                <a:cs typeface="Calibri" panose="020F0502020204030204" pitchFamily="34" charset="0"/>
              </a:rPr>
              <a:t>responsabilité </a:t>
            </a:r>
            <a:r>
              <a:rPr lang="fr-LU" sz="2200" dirty="0">
                <a:solidFill>
                  <a:sysClr val="windowText" lastClr="000000"/>
                </a:solidFill>
                <a:latin typeface="Calibri" panose="020F0502020204030204" pitchFamily="34" charset="0"/>
                <a:ea typeface="Calibri" charset="0"/>
                <a:cs typeface="Calibri" panose="020F0502020204030204" pitchFamily="34" charset="0"/>
              </a:rPr>
              <a:t>du médecin en charge du dossier (idem. médecin du travail)</a:t>
            </a:r>
          </a:p>
        </p:txBody>
      </p:sp>
      <p:sp>
        <p:nvSpPr>
          <p:cNvPr id="5" name="ZoneTexte 4">
            <a:extLst>
              <a:ext uri="{FF2B5EF4-FFF2-40B4-BE49-F238E27FC236}">
                <a16:creationId xmlns:a16="http://schemas.microsoft.com/office/drawing/2014/main" id="{BE514679-A330-ECC6-E301-9DB951E27163}"/>
              </a:ext>
            </a:extLst>
          </p:cNvPr>
          <p:cNvSpPr txBox="1"/>
          <p:nvPr/>
        </p:nvSpPr>
        <p:spPr>
          <a:xfrm>
            <a:off x="251520" y="198794"/>
            <a:ext cx="8476733" cy="461665"/>
          </a:xfrm>
          <a:prstGeom prst="rect">
            <a:avLst/>
          </a:prstGeom>
          <a:noFill/>
        </p:spPr>
        <p:txBody>
          <a:bodyPr wrap="square">
            <a:spAutoFit/>
          </a:bodyPr>
          <a:lstStyle/>
          <a:p>
            <a:pPr lvl="0" algn="ctr">
              <a:spcAft>
                <a:spcPts val="600"/>
              </a:spcAft>
            </a:pPr>
            <a:r>
              <a:rPr lang="fr-LU" sz="2400" b="1" dirty="0">
                <a:solidFill>
                  <a:srgbClr val="FF0000"/>
                </a:solidFill>
                <a:latin typeface="Calibri" panose="020F0502020204030204" pitchFamily="34" charset="0"/>
                <a:ea typeface="Calibri" charset="0"/>
                <a:cs typeface="Calibri" panose="020F0502020204030204" pitchFamily="34" charset="0"/>
              </a:rPr>
              <a:t>Conclusions</a:t>
            </a:r>
            <a:endParaRPr lang="fr-LU" sz="2400" dirty="0">
              <a:solidFill>
                <a:prstClr val="black"/>
              </a:solidFill>
              <a:latin typeface="Calibri" panose="020F0502020204030204" pitchFamily="34" charset="0"/>
              <a:ea typeface="Calibri" charset="0"/>
              <a:cs typeface="Calibri" panose="020F0502020204030204" pitchFamily="34" charset="0"/>
            </a:endParaRPr>
          </a:p>
        </p:txBody>
      </p:sp>
    </p:spTree>
    <p:extLst>
      <p:ext uri="{BB962C8B-B14F-4D97-AF65-F5344CB8AC3E}">
        <p14:creationId xmlns:p14="http://schemas.microsoft.com/office/powerpoint/2010/main" val="4292241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5BBC35B-A44B-4119-B8DA-DE9E3DFADA20}" type="slidenum">
              <a:rPr lang="en-US" smtClean="0"/>
              <a:pPr/>
              <a:t>17</a:t>
            </a:fld>
            <a:endParaRPr lang="en-US" dirty="0"/>
          </a:p>
        </p:txBody>
      </p:sp>
      <p:sp>
        <p:nvSpPr>
          <p:cNvPr id="4" name="Rectangle 3"/>
          <p:cNvSpPr/>
          <p:nvPr/>
        </p:nvSpPr>
        <p:spPr>
          <a:xfrm>
            <a:off x="3261050" y="388439"/>
            <a:ext cx="2491388" cy="461665"/>
          </a:xfrm>
          <a:prstGeom prst="rect">
            <a:avLst/>
          </a:prstGeom>
        </p:spPr>
        <p:txBody>
          <a:bodyPr wrap="none">
            <a:spAutoFit/>
          </a:bodyPr>
          <a:lstStyle/>
          <a:p>
            <a:pPr lvl="0" algn="just">
              <a:spcAft>
                <a:spcPts val="600"/>
              </a:spcAft>
            </a:pPr>
            <a:r>
              <a:rPr lang="fr-LU" sz="2400" b="1" dirty="0" err="1">
                <a:solidFill>
                  <a:srgbClr val="FF0000"/>
                </a:solidFill>
                <a:ea typeface="Calibri" charset="0"/>
                <a:cs typeface="Calibri" charset="0"/>
              </a:rPr>
              <a:t>Any</a:t>
            </a:r>
            <a:r>
              <a:rPr lang="fr-LU" sz="2400" b="1" dirty="0">
                <a:solidFill>
                  <a:srgbClr val="FF0000"/>
                </a:solidFill>
                <a:ea typeface="Calibri" charset="0"/>
                <a:cs typeface="Calibri" charset="0"/>
              </a:rPr>
              <a:t> questions?</a:t>
            </a:r>
            <a:endParaRPr lang="fr-LU" dirty="0">
              <a:solidFill>
                <a:prstClr val="black"/>
              </a:solidFill>
              <a:ea typeface="Calibri" charset="0"/>
              <a:cs typeface="Calibri" charset="0"/>
            </a:endParaRPr>
          </a:p>
        </p:txBody>
      </p:sp>
      <p:pic>
        <p:nvPicPr>
          <p:cNvPr id="8" name="Image 7"/>
          <p:cNvPicPr>
            <a:picLocks noChangeAspect="1"/>
          </p:cNvPicPr>
          <p:nvPr/>
        </p:nvPicPr>
        <p:blipFill rotWithShape="1">
          <a:blip r:embed="rId2"/>
          <a:srcRect l="3577" t="18135" r="3415" b="8193"/>
          <a:stretch/>
        </p:blipFill>
        <p:spPr>
          <a:xfrm>
            <a:off x="1259632" y="1055817"/>
            <a:ext cx="6401960" cy="5334967"/>
          </a:xfrm>
          <a:prstGeom prst="rect">
            <a:avLst/>
          </a:prstGeom>
        </p:spPr>
      </p:pic>
    </p:spTree>
    <p:extLst>
      <p:ext uri="{BB962C8B-B14F-4D97-AF65-F5344CB8AC3E}">
        <p14:creationId xmlns:p14="http://schemas.microsoft.com/office/powerpoint/2010/main" val="1153832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C24ECFA-A9D2-F7DA-AF4E-484EA2FF8FA1}"/>
              </a:ext>
            </a:extLst>
          </p:cNvPr>
          <p:cNvSpPr>
            <a:spLocks noGrp="1"/>
          </p:cNvSpPr>
          <p:nvPr>
            <p:ph type="sldNum" sz="quarter" idx="12"/>
          </p:nvPr>
        </p:nvSpPr>
        <p:spPr/>
        <p:txBody>
          <a:bodyPr/>
          <a:lstStyle/>
          <a:p>
            <a:fld id="{D5BBC35B-A44B-4119-B8DA-DE9E3DFADA20}" type="slidenum">
              <a:rPr lang="en-US" smtClean="0"/>
              <a:pPr/>
              <a:t>18</a:t>
            </a:fld>
            <a:endParaRPr lang="en-US" dirty="0"/>
          </a:p>
        </p:txBody>
      </p:sp>
      <p:sp>
        <p:nvSpPr>
          <p:cNvPr id="6" name="ZoneTexte 5">
            <a:extLst>
              <a:ext uri="{FF2B5EF4-FFF2-40B4-BE49-F238E27FC236}">
                <a16:creationId xmlns:a16="http://schemas.microsoft.com/office/drawing/2014/main" id="{EF0023C6-EEEF-076E-B348-9DD8B4EB705A}"/>
              </a:ext>
            </a:extLst>
          </p:cNvPr>
          <p:cNvSpPr txBox="1"/>
          <p:nvPr/>
        </p:nvSpPr>
        <p:spPr>
          <a:xfrm>
            <a:off x="155240" y="620688"/>
            <a:ext cx="8833520" cy="4216539"/>
          </a:xfrm>
          <a:prstGeom prst="rect">
            <a:avLst/>
          </a:prstGeom>
          <a:noFill/>
        </p:spPr>
        <p:txBody>
          <a:bodyPr wrap="square">
            <a:spAutoFit/>
          </a:bodyPr>
          <a:lstStyle/>
          <a:p>
            <a:pPr algn="l"/>
            <a:endParaRPr lang="fr-LU" sz="2000" b="0" i="0" u="none" strike="noStrike" baseline="0" dirty="0">
              <a:solidFill>
                <a:srgbClr val="000000"/>
              </a:solidFill>
              <a:latin typeface="Calibri" panose="020F0502020204030204" pitchFamily="34" charset="0"/>
              <a:cs typeface="Calibri" panose="020F0502020204030204" pitchFamily="34" charset="0"/>
            </a:endParaRPr>
          </a:p>
          <a:p>
            <a:pPr algn="l"/>
            <a:r>
              <a:rPr lang="de-DE" sz="2000" b="0" i="0" u="none" strike="noStrike" baseline="0" dirty="0">
                <a:solidFill>
                  <a:srgbClr val="000000"/>
                </a:solidFill>
                <a:latin typeface="Calibri" panose="020F0502020204030204" pitchFamily="34" charset="0"/>
                <a:cs typeface="Calibri" panose="020F0502020204030204" pitchFamily="34" charset="0"/>
              </a:rPr>
              <a:t>Europäische Beobachtungsstelle für Drogen und Drogensucht </a:t>
            </a:r>
            <a:endParaRPr lang="fr-LU" sz="2000" b="0" i="0" u="none" strike="noStrike" baseline="0" dirty="0">
              <a:solidFill>
                <a:srgbClr val="000000"/>
              </a:solidFill>
              <a:latin typeface="Calibri" panose="020F0502020204030204" pitchFamily="34" charset="0"/>
              <a:cs typeface="Calibri" panose="020F0502020204030204" pitchFamily="34" charset="0"/>
            </a:endParaRPr>
          </a:p>
          <a:p>
            <a:r>
              <a:rPr lang="de-DE" sz="2000" i="0" u="none" strike="noStrike" baseline="0" dirty="0">
                <a:solidFill>
                  <a:srgbClr val="000000"/>
                </a:solidFill>
                <a:latin typeface="Calibri" panose="020F0502020204030204" pitchFamily="34" charset="0"/>
                <a:cs typeface="Calibri" panose="020F0502020204030204" pitchFamily="34" charset="0"/>
              </a:rPr>
              <a:t>Cannabis und Führen eines Kraftfahrzeugs</a:t>
            </a:r>
          </a:p>
          <a:p>
            <a:r>
              <a:rPr lang="de-DE" sz="2000" b="0" i="0" u="none" strike="noStrike" baseline="0" dirty="0">
                <a:solidFill>
                  <a:srgbClr val="000000"/>
                </a:solidFill>
                <a:latin typeface="Calibri" panose="020F0502020204030204" pitchFamily="34" charset="0"/>
                <a:cs typeface="Calibri" panose="020F0502020204030204" pitchFamily="34" charset="0"/>
              </a:rPr>
              <a:t>Fragen und Antworten für das Finden einer politischen Entscheidung </a:t>
            </a:r>
            <a:r>
              <a:rPr lang="fr-LU" sz="2000" b="0" i="0" u="none" strike="noStrike" baseline="0" dirty="0">
                <a:solidFill>
                  <a:srgbClr val="000000"/>
                </a:solidFill>
                <a:latin typeface="Calibri" panose="020F0502020204030204" pitchFamily="34" charset="0"/>
                <a:cs typeface="Calibri" panose="020F0502020204030204" pitchFamily="34" charset="0"/>
              </a:rPr>
              <a:t>Mai 2018</a:t>
            </a:r>
            <a:endParaRPr lang="de-DE" sz="2000" b="0" i="0" u="none" strike="noStrike" baseline="0" dirty="0">
              <a:solidFill>
                <a:srgbClr val="000000"/>
              </a:solidFill>
              <a:latin typeface="Calibri" panose="020F0502020204030204" pitchFamily="34" charset="0"/>
              <a:cs typeface="Calibri" panose="020F0502020204030204" pitchFamily="34" charset="0"/>
            </a:endParaRPr>
          </a:p>
          <a:p>
            <a:endParaRPr lang="fr-LU" sz="2000" dirty="0">
              <a:latin typeface="Calibri" panose="020F0502020204030204" pitchFamily="34" charset="0"/>
              <a:cs typeface="Calibri" panose="020F0502020204030204" pitchFamily="34" charset="0"/>
            </a:endParaRPr>
          </a:p>
          <a:p>
            <a:r>
              <a:rPr lang="fr-LU" sz="2000" dirty="0">
                <a:latin typeface="Calibri" panose="020F0502020204030204" pitchFamily="34" charset="0"/>
                <a:cs typeface="Calibri" panose="020F0502020204030204" pitchFamily="34" charset="0"/>
              </a:rPr>
              <a:t>Observatoire français des drogues et des tendances addictives Septembre 2024 </a:t>
            </a:r>
          </a:p>
          <a:p>
            <a:r>
              <a:rPr lang="fr-LU" sz="1600" dirty="0">
                <a:latin typeface="Calibri" panose="020F0502020204030204" pitchFamily="34" charset="0"/>
                <a:cs typeface="Calibri" panose="020F0502020204030204" pitchFamily="34" charset="0"/>
                <a:hlinkClick r:id="rId2"/>
              </a:rPr>
              <a:t>https://www.ofdt.fr/sites/ofdt/files/2024-09/rapport_astracan_washington_oregon_californie_2024.pdf</a:t>
            </a:r>
            <a:endParaRPr lang="fr-LU" sz="1600" dirty="0">
              <a:latin typeface="Calibri" panose="020F0502020204030204" pitchFamily="34" charset="0"/>
              <a:cs typeface="Calibri" panose="020F0502020204030204" pitchFamily="34" charset="0"/>
            </a:endParaRPr>
          </a:p>
          <a:p>
            <a:endParaRPr lang="fr-LU" sz="2000" dirty="0">
              <a:latin typeface="Calibri" panose="020F0502020204030204" pitchFamily="34" charset="0"/>
              <a:cs typeface="Calibri" panose="020F0502020204030204" pitchFamily="34" charset="0"/>
            </a:endParaRPr>
          </a:p>
          <a:p>
            <a:r>
              <a:rPr lang="fr-LU" sz="2000" dirty="0" err="1">
                <a:latin typeface="Calibri" panose="020F0502020204030204" pitchFamily="34" charset="0"/>
                <a:cs typeface="Calibri" panose="020F0502020204030204" pitchFamily="34" charset="0"/>
              </a:rPr>
              <a:t>Bundesamt</a:t>
            </a:r>
            <a:r>
              <a:rPr lang="fr-LU" sz="2000" dirty="0">
                <a:latin typeface="Calibri" panose="020F0502020204030204" pitchFamily="34" charset="0"/>
                <a:cs typeface="Calibri" panose="020F0502020204030204" pitchFamily="34" charset="0"/>
              </a:rPr>
              <a:t> </a:t>
            </a:r>
            <a:r>
              <a:rPr lang="fr-LU" sz="2000" dirty="0" err="1">
                <a:latin typeface="Calibri" panose="020F0502020204030204" pitchFamily="34" charset="0"/>
                <a:cs typeface="Calibri" panose="020F0502020204030204" pitchFamily="34" charset="0"/>
              </a:rPr>
              <a:t>für</a:t>
            </a:r>
            <a:r>
              <a:rPr lang="fr-LU" sz="2000" dirty="0">
                <a:latin typeface="Calibri" panose="020F0502020204030204" pitchFamily="34" charset="0"/>
                <a:cs typeface="Calibri" panose="020F0502020204030204" pitchFamily="34" charset="0"/>
              </a:rPr>
              <a:t> </a:t>
            </a:r>
            <a:r>
              <a:rPr lang="fr-LU" sz="2000" dirty="0" err="1">
                <a:latin typeface="Calibri" panose="020F0502020204030204" pitchFamily="34" charset="0"/>
                <a:cs typeface="Calibri" panose="020F0502020204030204" pitchFamily="34" charset="0"/>
              </a:rPr>
              <a:t>Gesundheit</a:t>
            </a:r>
            <a:r>
              <a:rPr lang="fr-LU" sz="2000" dirty="0">
                <a:latin typeface="Calibri" panose="020F0502020204030204" pitchFamily="34" charset="0"/>
                <a:cs typeface="Calibri" panose="020F0502020204030204" pitchFamily="34" charset="0"/>
              </a:rPr>
              <a:t> BAG (CH)</a:t>
            </a:r>
          </a:p>
          <a:p>
            <a:r>
              <a:rPr lang="fr-LU" sz="2000" dirty="0">
                <a:latin typeface="Calibri" panose="020F0502020204030204" pitchFamily="34" charset="0"/>
                <a:cs typeface="Calibri" panose="020F0502020204030204" pitchFamily="34" charset="0"/>
              </a:rPr>
              <a:t>Revue de littérature sur l’impact de la légalisation du cannabis aux Etats-Unis,</a:t>
            </a:r>
          </a:p>
          <a:p>
            <a:r>
              <a:rPr lang="fr-LU" sz="2000" dirty="0">
                <a:latin typeface="Calibri" panose="020F0502020204030204" pitchFamily="34" charset="0"/>
                <a:cs typeface="Calibri" panose="020F0502020204030204" pitchFamily="34" charset="0"/>
              </a:rPr>
              <a:t>au Canada et en Uruguay Lausanne, juin 2021</a:t>
            </a:r>
          </a:p>
          <a:p>
            <a:r>
              <a:rPr lang="fr-LU" sz="1600" dirty="0">
                <a:latin typeface="Calibri" panose="020F0502020204030204" pitchFamily="34" charset="0"/>
                <a:cs typeface="Calibri" panose="020F0502020204030204" pitchFamily="34" charset="0"/>
                <a:hlinkClick r:id="rId3"/>
              </a:rPr>
              <a:t>https://www.bag.admin.ch/bag/de/home/das-bag/publikationen/forschungsberichte/forschungsberichte-sucht/forschungsberichte-cannabis.html</a:t>
            </a:r>
            <a:endParaRPr lang="fr-LU" sz="1600" dirty="0">
              <a:latin typeface="Calibri" panose="020F0502020204030204" pitchFamily="34" charset="0"/>
              <a:cs typeface="Calibri" panose="020F0502020204030204" pitchFamily="34" charset="0"/>
            </a:endParaRPr>
          </a:p>
          <a:p>
            <a:endParaRPr lang="fr-LU"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61139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3C603C38-EDDE-A53D-EE09-D75629E282D5}"/>
              </a:ext>
            </a:extLst>
          </p:cNvPr>
          <p:cNvSpPr>
            <a:spLocks noGrp="1"/>
          </p:cNvSpPr>
          <p:nvPr>
            <p:ph type="sldNum" sz="quarter" idx="12"/>
          </p:nvPr>
        </p:nvSpPr>
        <p:spPr/>
        <p:txBody>
          <a:bodyPr/>
          <a:lstStyle/>
          <a:p>
            <a:fld id="{D5BBC35B-A44B-4119-B8DA-DE9E3DFADA20}" type="slidenum">
              <a:rPr lang="en-US" smtClean="0"/>
              <a:pPr/>
              <a:t>2</a:t>
            </a:fld>
            <a:endParaRPr lang="en-US" dirty="0"/>
          </a:p>
        </p:txBody>
      </p:sp>
      <p:pic>
        <p:nvPicPr>
          <p:cNvPr id="4" name="Image 3">
            <a:extLst>
              <a:ext uri="{FF2B5EF4-FFF2-40B4-BE49-F238E27FC236}">
                <a16:creationId xmlns:a16="http://schemas.microsoft.com/office/drawing/2014/main" id="{BB542E73-66BA-7E72-F563-26520C77C182}"/>
              </a:ext>
            </a:extLst>
          </p:cNvPr>
          <p:cNvPicPr>
            <a:picLocks noChangeAspect="1"/>
          </p:cNvPicPr>
          <p:nvPr/>
        </p:nvPicPr>
        <p:blipFill rotWithShape="1">
          <a:blip r:embed="rId2"/>
          <a:srcRect l="1486" t="7475" b="2772"/>
          <a:stretch/>
        </p:blipFill>
        <p:spPr>
          <a:xfrm>
            <a:off x="251520" y="790996"/>
            <a:ext cx="8158316" cy="1989932"/>
          </a:xfrm>
          <a:prstGeom prst="rect">
            <a:avLst/>
          </a:prstGeom>
        </p:spPr>
      </p:pic>
      <p:pic>
        <p:nvPicPr>
          <p:cNvPr id="6" name="Image 5">
            <a:extLst>
              <a:ext uri="{FF2B5EF4-FFF2-40B4-BE49-F238E27FC236}">
                <a16:creationId xmlns:a16="http://schemas.microsoft.com/office/drawing/2014/main" id="{15C2F5EA-5126-9410-70EF-85691CC6ECD2}"/>
              </a:ext>
            </a:extLst>
          </p:cNvPr>
          <p:cNvPicPr>
            <a:picLocks noChangeAspect="1"/>
          </p:cNvPicPr>
          <p:nvPr/>
        </p:nvPicPr>
        <p:blipFill>
          <a:blip r:embed="rId3"/>
          <a:stretch>
            <a:fillRect/>
          </a:stretch>
        </p:blipFill>
        <p:spPr>
          <a:xfrm>
            <a:off x="251520" y="2697849"/>
            <a:ext cx="8158316" cy="1366272"/>
          </a:xfrm>
          <a:prstGeom prst="rect">
            <a:avLst/>
          </a:prstGeom>
        </p:spPr>
      </p:pic>
      <p:sp>
        <p:nvSpPr>
          <p:cNvPr id="8" name="ZoneTexte 7">
            <a:extLst>
              <a:ext uri="{FF2B5EF4-FFF2-40B4-BE49-F238E27FC236}">
                <a16:creationId xmlns:a16="http://schemas.microsoft.com/office/drawing/2014/main" id="{A5ABADEA-65EC-116C-761C-791E548A8F69}"/>
              </a:ext>
            </a:extLst>
          </p:cNvPr>
          <p:cNvSpPr txBox="1"/>
          <p:nvPr/>
        </p:nvSpPr>
        <p:spPr>
          <a:xfrm>
            <a:off x="4694397" y="6095121"/>
            <a:ext cx="4440179" cy="577081"/>
          </a:xfrm>
          <a:prstGeom prst="rect">
            <a:avLst/>
          </a:prstGeom>
          <a:noFill/>
        </p:spPr>
        <p:txBody>
          <a:bodyPr wrap="square">
            <a:spAutoFit/>
          </a:bodyPr>
          <a:lstStyle/>
          <a:p>
            <a:r>
              <a:rPr lang="fr-LU" sz="1050" dirty="0">
                <a:latin typeface="Calibri" panose="020F0502020204030204" pitchFamily="34" charset="0"/>
                <a:cs typeface="Calibri" panose="020F0502020204030204" pitchFamily="34" charset="0"/>
              </a:rPr>
              <a:t>Administration des enquêtes techniques</a:t>
            </a:r>
          </a:p>
          <a:p>
            <a:r>
              <a:rPr lang="fr-LU" sz="1050" dirty="0">
                <a:latin typeface="Calibri" panose="020F0502020204030204" pitchFamily="34" charset="0"/>
                <a:cs typeface="Calibri" panose="020F0502020204030204" pitchFamily="34" charset="0"/>
              </a:rPr>
              <a:t>Année 2023  Rapport de synthèse - Accidents mortels de la circulation sur les voies publiques</a:t>
            </a:r>
          </a:p>
        </p:txBody>
      </p:sp>
      <p:sp>
        <p:nvSpPr>
          <p:cNvPr id="12" name="ZoneTexte 11">
            <a:extLst>
              <a:ext uri="{FF2B5EF4-FFF2-40B4-BE49-F238E27FC236}">
                <a16:creationId xmlns:a16="http://schemas.microsoft.com/office/drawing/2014/main" id="{BDAE42D1-9918-60E8-0437-FD6C49F05F49}"/>
              </a:ext>
            </a:extLst>
          </p:cNvPr>
          <p:cNvSpPr txBox="1"/>
          <p:nvPr/>
        </p:nvSpPr>
        <p:spPr>
          <a:xfrm>
            <a:off x="759255" y="4221088"/>
            <a:ext cx="7142846" cy="1446550"/>
          </a:xfrm>
          <a:prstGeom prst="rect">
            <a:avLst/>
          </a:prstGeom>
          <a:noFill/>
        </p:spPr>
        <p:txBody>
          <a:bodyPr wrap="square">
            <a:spAutoFit/>
          </a:bodyPr>
          <a:lstStyle/>
          <a:p>
            <a:r>
              <a:rPr lang="fr-LU" sz="2200" dirty="0">
                <a:latin typeface="Calibri" panose="020F0502020204030204" pitchFamily="34" charset="0"/>
                <a:cs typeface="Calibri" panose="020F0502020204030204" pitchFamily="34" charset="0"/>
              </a:rPr>
              <a:t>150 accidents mortels retenus en 6 ans </a:t>
            </a:r>
          </a:p>
          <a:p>
            <a:r>
              <a:rPr lang="fr-LU" sz="2200" dirty="0">
                <a:latin typeface="Calibri" panose="020F0502020204030204" pitchFamily="34" charset="0"/>
                <a:cs typeface="Calibri" panose="020F0502020204030204" pitchFamily="34" charset="0"/>
              </a:rPr>
              <a:t>13 cannabis – 10 drogues dures</a:t>
            </a:r>
          </a:p>
          <a:p>
            <a:r>
              <a:rPr lang="fr-LU" sz="2200" dirty="0">
                <a:latin typeface="Calibri" panose="020F0502020204030204" pitchFamily="34" charset="0"/>
                <a:cs typeface="Calibri" panose="020F0502020204030204" pitchFamily="34" charset="0"/>
              </a:rPr>
              <a:t>50 alcool</a:t>
            </a:r>
          </a:p>
          <a:p>
            <a:r>
              <a:rPr lang="fr-LU" sz="2200" b="1" dirty="0">
                <a:latin typeface="Calibri" panose="020F0502020204030204" pitchFamily="34" charset="0"/>
                <a:cs typeface="Calibri" panose="020F0502020204030204" pitchFamily="34" charset="0"/>
              </a:rPr>
              <a:t>==&gt; 73/150 ==&gt; ±50% sous influence de produits</a:t>
            </a:r>
          </a:p>
        </p:txBody>
      </p:sp>
      <p:sp>
        <p:nvSpPr>
          <p:cNvPr id="3" name="ZoneTexte 2">
            <a:extLst>
              <a:ext uri="{FF2B5EF4-FFF2-40B4-BE49-F238E27FC236}">
                <a16:creationId xmlns:a16="http://schemas.microsoft.com/office/drawing/2014/main" id="{C3FA7FE5-E22C-D86A-F12A-839C2E4D7390}"/>
              </a:ext>
            </a:extLst>
          </p:cNvPr>
          <p:cNvSpPr txBox="1"/>
          <p:nvPr/>
        </p:nvSpPr>
        <p:spPr>
          <a:xfrm>
            <a:off x="130968" y="162887"/>
            <a:ext cx="8882064" cy="461665"/>
          </a:xfrm>
          <a:prstGeom prst="rect">
            <a:avLst/>
          </a:prstGeom>
          <a:noFill/>
        </p:spPr>
        <p:txBody>
          <a:bodyPr wrap="square">
            <a:spAutoFit/>
          </a:bodyPr>
          <a:lstStyle/>
          <a:p>
            <a:pPr algn="ctr">
              <a:spcAft>
                <a:spcPts val="600"/>
              </a:spcAft>
            </a:pPr>
            <a:r>
              <a:rPr lang="fr-LU" sz="2400" b="1" dirty="0">
                <a:solidFill>
                  <a:srgbClr val="FF0000"/>
                </a:solidFill>
                <a:latin typeface="Calibri" panose="020F0502020204030204" pitchFamily="34" charset="0"/>
                <a:ea typeface="Calibri" charset="0"/>
                <a:cs typeface="Calibri" panose="020F0502020204030204" pitchFamily="34" charset="0"/>
              </a:rPr>
              <a:t>Quelques statistiques au Luxembourg</a:t>
            </a:r>
          </a:p>
        </p:txBody>
      </p:sp>
    </p:spTree>
    <p:extLst>
      <p:ext uri="{BB962C8B-B14F-4D97-AF65-F5344CB8AC3E}">
        <p14:creationId xmlns:p14="http://schemas.microsoft.com/office/powerpoint/2010/main" val="2040009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481F512-5E50-B9F1-A6A6-2E2B37CE34DB}"/>
              </a:ext>
            </a:extLst>
          </p:cNvPr>
          <p:cNvSpPr>
            <a:spLocks noGrp="1"/>
          </p:cNvSpPr>
          <p:nvPr>
            <p:ph type="sldNum" sz="quarter" idx="12"/>
          </p:nvPr>
        </p:nvSpPr>
        <p:spPr/>
        <p:txBody>
          <a:bodyPr/>
          <a:lstStyle/>
          <a:p>
            <a:fld id="{D5BBC35B-A44B-4119-B8DA-DE9E3DFADA20}" type="slidenum">
              <a:rPr lang="en-US" smtClean="0"/>
              <a:pPr/>
              <a:t>3</a:t>
            </a:fld>
            <a:endParaRPr lang="en-US" dirty="0"/>
          </a:p>
        </p:txBody>
      </p:sp>
      <p:sp>
        <p:nvSpPr>
          <p:cNvPr id="4" name="ZoneTexte 3">
            <a:extLst>
              <a:ext uri="{FF2B5EF4-FFF2-40B4-BE49-F238E27FC236}">
                <a16:creationId xmlns:a16="http://schemas.microsoft.com/office/drawing/2014/main" id="{4E667563-AB37-BC75-757C-306C2A14968D}"/>
              </a:ext>
            </a:extLst>
          </p:cNvPr>
          <p:cNvSpPr txBox="1"/>
          <p:nvPr/>
        </p:nvSpPr>
        <p:spPr>
          <a:xfrm>
            <a:off x="261936" y="1052736"/>
            <a:ext cx="8558536" cy="4339650"/>
          </a:xfrm>
          <a:prstGeom prst="rect">
            <a:avLst/>
          </a:prstGeom>
          <a:noFill/>
        </p:spPr>
        <p:txBody>
          <a:bodyPr wrap="square">
            <a:spAutoFit/>
          </a:bodyPr>
          <a:lstStyle/>
          <a:p>
            <a:pPr>
              <a:spcAft>
                <a:spcPts val="600"/>
              </a:spcAft>
              <a:buSzPct val="70000"/>
            </a:pPr>
            <a:r>
              <a:rPr lang="fr-LU" sz="2000" b="0" i="0" u="none" strike="noStrike" baseline="0" dirty="0">
                <a:solidFill>
                  <a:srgbClr val="000000"/>
                </a:solidFill>
                <a:latin typeface="Calibri" panose="020F0502020204030204" pitchFamily="34" charset="0"/>
                <a:cs typeface="Calibri" panose="020F0502020204030204" pitchFamily="34" charset="0"/>
              </a:rPr>
              <a:t>La consommation de cannabis </a:t>
            </a:r>
            <a:r>
              <a:rPr lang="fr-LU" sz="2000" b="1" i="0" u="none" strike="noStrike" baseline="0" dirty="0">
                <a:solidFill>
                  <a:srgbClr val="000000"/>
                </a:solidFill>
                <a:latin typeface="Calibri" panose="020F0502020204030204" pitchFamily="34" charset="0"/>
                <a:cs typeface="Calibri" panose="020F0502020204030204" pitchFamily="34" charset="0"/>
              </a:rPr>
              <a:t>altère la capacité de conduire </a:t>
            </a:r>
            <a:r>
              <a:rPr lang="fr-LU" sz="2000" b="0" i="0" u="none" strike="noStrike" baseline="0" dirty="0">
                <a:solidFill>
                  <a:srgbClr val="000000"/>
                </a:solidFill>
                <a:latin typeface="Calibri" panose="020F0502020204030204" pitchFamily="34" charset="0"/>
                <a:cs typeface="Calibri" panose="020F0502020204030204" pitchFamily="34" charset="0"/>
              </a:rPr>
              <a:t>en </a:t>
            </a:r>
            <a:r>
              <a:rPr lang="fr-LU" sz="2000" b="1" i="0" u="none" strike="noStrike" baseline="0" dirty="0">
                <a:solidFill>
                  <a:srgbClr val="000000"/>
                </a:solidFill>
                <a:latin typeface="Calibri" panose="020F0502020204030204" pitchFamily="34" charset="0"/>
                <a:cs typeface="Calibri" panose="020F0502020204030204" pitchFamily="34" charset="0"/>
              </a:rPr>
              <a:t>laboratoire</a:t>
            </a:r>
            <a:r>
              <a:rPr lang="fr-LU" sz="2000" b="0" i="0" u="none" strike="noStrike" baseline="0" dirty="0">
                <a:solidFill>
                  <a:srgbClr val="000000"/>
                </a:solidFill>
                <a:latin typeface="Calibri" panose="020F0502020204030204" pitchFamily="34" charset="0"/>
                <a:cs typeface="Calibri" panose="020F0502020204030204" pitchFamily="34" charset="0"/>
              </a:rPr>
              <a:t>, dans les </a:t>
            </a:r>
            <a:r>
              <a:rPr lang="fr-LU" sz="2000" b="1" i="0" u="none" strike="noStrike" baseline="0" dirty="0">
                <a:solidFill>
                  <a:srgbClr val="000000"/>
                </a:solidFill>
                <a:latin typeface="Calibri" panose="020F0502020204030204" pitchFamily="34" charset="0"/>
                <a:cs typeface="Calibri" panose="020F0502020204030204" pitchFamily="34" charset="0"/>
              </a:rPr>
              <a:t>simulateurs</a:t>
            </a:r>
            <a:r>
              <a:rPr lang="fr-LU" sz="2000" b="0" i="0" u="none" strike="noStrike" baseline="0" dirty="0">
                <a:solidFill>
                  <a:srgbClr val="000000"/>
                </a:solidFill>
                <a:latin typeface="Calibri" panose="020F0502020204030204" pitchFamily="34" charset="0"/>
                <a:cs typeface="Calibri" panose="020F0502020204030204" pitchFamily="34" charset="0"/>
              </a:rPr>
              <a:t> de conduite et les </a:t>
            </a:r>
            <a:r>
              <a:rPr lang="fr-LU" sz="2000" b="1" i="0" u="none" strike="noStrike" baseline="0" dirty="0">
                <a:solidFill>
                  <a:srgbClr val="000000"/>
                </a:solidFill>
                <a:latin typeface="Calibri" panose="020F0502020204030204" pitchFamily="34" charset="0"/>
                <a:cs typeface="Calibri" panose="020F0502020204030204" pitchFamily="34" charset="0"/>
              </a:rPr>
              <a:t>études de circulation </a:t>
            </a:r>
            <a:r>
              <a:rPr lang="fr-LU" sz="2000" b="0" i="0" u="none" strike="noStrike" baseline="0" dirty="0">
                <a:solidFill>
                  <a:srgbClr val="000000"/>
                </a:solidFill>
                <a:latin typeface="Calibri" panose="020F0502020204030204" pitchFamily="34" charset="0"/>
                <a:cs typeface="Calibri" panose="020F0502020204030204" pitchFamily="34" charset="0"/>
              </a:rPr>
              <a:t>(Compton, 2017b) </a:t>
            </a:r>
          </a:p>
          <a:p>
            <a:pPr marL="534988" indent="-285750">
              <a:buSzPct val="70000"/>
              <a:buFont typeface="Arial" panose="020B0604020202020204" pitchFamily="34" charset="0"/>
              <a:buChar char="•"/>
            </a:pPr>
            <a:r>
              <a:rPr lang="fr-LU" i="1" dirty="0">
                <a:solidFill>
                  <a:srgbClr val="000000"/>
                </a:solidFill>
                <a:latin typeface="Calibri" panose="020F0502020204030204" pitchFamily="34" charset="0"/>
                <a:cs typeface="Calibri" panose="020F0502020204030204" pitchFamily="34" charset="0"/>
              </a:rPr>
              <a:t>prendre de bonnes décisions sur la route </a:t>
            </a:r>
          </a:p>
          <a:p>
            <a:pPr marL="534988" indent="-285750">
              <a:buSzPct val="70000"/>
              <a:buFont typeface="Arial" panose="020B0604020202020204" pitchFamily="34" charset="0"/>
              <a:buChar char="•"/>
            </a:pPr>
            <a:r>
              <a:rPr lang="fr-LU" i="1" dirty="0">
                <a:solidFill>
                  <a:srgbClr val="000000"/>
                </a:solidFill>
                <a:latin typeface="Calibri" panose="020F0502020204030204" pitchFamily="34" charset="0"/>
                <a:cs typeface="Calibri" panose="020F0502020204030204" pitchFamily="34" charset="0"/>
              </a:rPr>
              <a:t>augmentation de la prise de risque</a:t>
            </a:r>
            <a:endParaRPr lang="fr-LU" b="0" i="1" u="none" strike="noStrike" baseline="0" dirty="0">
              <a:solidFill>
                <a:srgbClr val="000000"/>
              </a:solidFill>
              <a:latin typeface="Calibri" panose="020F0502020204030204" pitchFamily="34" charset="0"/>
              <a:cs typeface="Calibri" panose="020F0502020204030204" pitchFamily="34" charset="0"/>
            </a:endParaRPr>
          </a:p>
          <a:p>
            <a:pPr marL="534988" indent="-285750">
              <a:buSzPct val="70000"/>
              <a:buFont typeface="Arial" panose="020B0604020202020204" pitchFamily="34" charset="0"/>
              <a:buChar char="•"/>
            </a:pPr>
            <a:r>
              <a:rPr lang="fr-LU" i="1" dirty="0">
                <a:solidFill>
                  <a:srgbClr val="000000"/>
                </a:solidFill>
                <a:latin typeface="Calibri" panose="020F0502020204030204" pitchFamily="34" charset="0"/>
                <a:cs typeface="Calibri" panose="020F0502020204030204" pitchFamily="34" charset="0"/>
              </a:rPr>
              <a:t>réactivité pour éviter les dangers</a:t>
            </a:r>
          </a:p>
          <a:p>
            <a:pPr marL="534988" indent="-285750">
              <a:buSzPct val="70000"/>
              <a:buFont typeface="Arial" panose="020B0604020202020204" pitchFamily="34" charset="0"/>
              <a:buChar char="•"/>
            </a:pPr>
            <a:r>
              <a:rPr lang="fr-LU" b="0" i="1" u="none" strike="noStrike" baseline="0" dirty="0">
                <a:solidFill>
                  <a:srgbClr val="000000"/>
                </a:solidFill>
                <a:latin typeface="Calibri" panose="020F0502020204030204" pitchFamily="34" charset="0"/>
                <a:cs typeface="Calibri" panose="020F0502020204030204" pitchFamily="34" charset="0"/>
              </a:rPr>
              <a:t>capacité d’effectuer les tâches requises</a:t>
            </a:r>
          </a:p>
          <a:p>
            <a:pPr marL="534988" indent="-285750">
              <a:buSzPct val="70000"/>
              <a:buFont typeface="Arial" panose="020B0604020202020204" pitchFamily="34" charset="0"/>
              <a:buChar char="•"/>
            </a:pPr>
            <a:r>
              <a:rPr lang="fr-LU" b="0" i="1" u="none" strike="noStrike" baseline="0" dirty="0">
                <a:solidFill>
                  <a:srgbClr val="000000"/>
                </a:solidFill>
                <a:latin typeface="Calibri" panose="020F0502020204030204" pitchFamily="34" charset="0"/>
                <a:cs typeface="Calibri" panose="020F0502020204030204" pitchFamily="34" charset="0"/>
              </a:rPr>
              <a:t>ne pas dévier de sa trajectoire</a:t>
            </a:r>
          </a:p>
          <a:p>
            <a:pPr marL="534988" indent="-285750">
              <a:spcAft>
                <a:spcPts val="2400"/>
              </a:spcAft>
              <a:buSzPct val="70000"/>
              <a:buFont typeface="Arial" panose="020B0604020202020204" pitchFamily="34" charset="0"/>
              <a:buChar char="•"/>
            </a:pPr>
            <a:r>
              <a:rPr lang="fr-LU" b="0" i="1" u="none" strike="noStrike" baseline="0" dirty="0">
                <a:solidFill>
                  <a:srgbClr val="000000"/>
                </a:solidFill>
                <a:latin typeface="Calibri" panose="020F0502020204030204" pitchFamily="34" charset="0"/>
                <a:cs typeface="Calibri" panose="020F0502020204030204" pitchFamily="34" charset="0"/>
              </a:rPr>
              <a:t>maintenir une vitesse constante</a:t>
            </a:r>
          </a:p>
          <a:p>
            <a:pPr>
              <a:buSzPct val="70000"/>
            </a:pPr>
            <a:r>
              <a:rPr lang="fr-LU" sz="2000" dirty="0">
                <a:solidFill>
                  <a:srgbClr val="000000"/>
                </a:solidFill>
                <a:latin typeface="Calibri" panose="020F0502020204030204" pitchFamily="34" charset="0"/>
                <a:cs typeface="Calibri" panose="020F0502020204030204" pitchFamily="34" charset="0"/>
              </a:rPr>
              <a:t>O</a:t>
            </a:r>
            <a:r>
              <a:rPr lang="fr-LU" sz="2000" b="0" i="0" u="none" strike="noStrike" baseline="0" dirty="0">
                <a:solidFill>
                  <a:srgbClr val="000000"/>
                </a:solidFill>
                <a:latin typeface="Calibri" panose="020F0502020204030204" pitchFamily="34" charset="0"/>
                <a:cs typeface="Calibri" panose="020F0502020204030204" pitchFamily="34" charset="0"/>
              </a:rPr>
              <a:t>n ne sait pas comment ces </a:t>
            </a:r>
            <a:r>
              <a:rPr lang="fr-LU" sz="2000" b="1" i="0" u="none" strike="noStrike" baseline="0" dirty="0">
                <a:solidFill>
                  <a:srgbClr val="000000"/>
                </a:solidFill>
                <a:latin typeface="Calibri" panose="020F0502020204030204" pitchFamily="34" charset="0"/>
                <a:cs typeface="Calibri" panose="020F0502020204030204" pitchFamily="34" charset="0"/>
              </a:rPr>
              <a:t>changements affectent le risque d'accidents</a:t>
            </a:r>
            <a:r>
              <a:rPr lang="fr-LU" sz="2000" b="0" i="0" u="none" strike="noStrike" baseline="0" dirty="0">
                <a:solidFill>
                  <a:srgbClr val="000000"/>
                </a:solidFill>
                <a:latin typeface="Calibri" panose="020F0502020204030204" pitchFamily="34" charset="0"/>
                <a:cs typeface="Calibri" panose="020F0502020204030204" pitchFamily="34" charset="0"/>
              </a:rPr>
              <a:t> </a:t>
            </a:r>
          </a:p>
          <a:p>
            <a:pPr>
              <a:spcAft>
                <a:spcPts val="1800"/>
              </a:spcAft>
              <a:buSzPct val="70000"/>
            </a:pPr>
            <a:r>
              <a:rPr lang="de-DE" sz="1600" b="0" i="1" u="none" strike="noStrike" baseline="0" dirty="0">
                <a:solidFill>
                  <a:srgbClr val="000000"/>
                </a:solidFill>
                <a:latin typeface="Calibri" panose="020F0502020204030204" pitchFamily="34" charset="0"/>
                <a:cs typeface="Calibri" panose="020F0502020204030204" pitchFamily="34" charset="0"/>
              </a:rPr>
              <a:t>(</a:t>
            </a:r>
            <a:r>
              <a:rPr lang="de-DE" sz="1200" b="0" i="1" u="none" strike="noStrike" baseline="0" dirty="0">
                <a:solidFill>
                  <a:srgbClr val="000000"/>
                </a:solidFill>
                <a:latin typeface="Calibri" panose="020F0502020204030204" pitchFamily="34" charset="0"/>
                <a:cs typeface="Calibri" panose="020F0502020204030204" pitchFamily="34" charset="0"/>
              </a:rPr>
              <a:t>Europäische Beobachtungsstelle für Drogen und Drogensucht  Cannabis und Führen eines Kraftfahrzeugs Fragen und Antworten für das Finden einer politischen Entscheidung Mai 2018)</a:t>
            </a:r>
          </a:p>
          <a:p>
            <a:pPr>
              <a:spcAft>
                <a:spcPts val="1800"/>
              </a:spcAft>
              <a:buSzPct val="70000"/>
            </a:pPr>
            <a:r>
              <a:rPr lang="fr-LU" sz="2000" dirty="0">
                <a:solidFill>
                  <a:srgbClr val="000000"/>
                </a:solidFill>
                <a:latin typeface="Calibri" panose="020F0502020204030204" pitchFamily="34" charset="0"/>
                <a:cs typeface="Calibri" panose="020F0502020204030204" pitchFamily="34" charset="0"/>
              </a:rPr>
              <a:t>Rouler en voiture reste néanmoins une </a:t>
            </a:r>
            <a:r>
              <a:rPr lang="fr-LU" sz="2000" b="1" dirty="0">
                <a:solidFill>
                  <a:srgbClr val="000000"/>
                </a:solidFill>
                <a:latin typeface="Calibri" panose="020F0502020204030204" pitchFamily="34" charset="0"/>
                <a:cs typeface="Calibri" panose="020F0502020204030204" pitchFamily="34" charset="0"/>
              </a:rPr>
              <a:t>activité complexe </a:t>
            </a:r>
            <a:r>
              <a:rPr lang="fr-LU" sz="2000" dirty="0">
                <a:solidFill>
                  <a:srgbClr val="000000"/>
                </a:solidFill>
                <a:latin typeface="Calibri" panose="020F0502020204030204" pitchFamily="34" charset="0"/>
                <a:cs typeface="Calibri" panose="020F0502020204030204" pitchFamily="34" charset="0"/>
              </a:rPr>
              <a:t>: multitâche, nocturne, éblouissement, conditions météo, fatigue….</a:t>
            </a:r>
          </a:p>
        </p:txBody>
      </p:sp>
      <p:sp>
        <p:nvSpPr>
          <p:cNvPr id="3" name="ZoneTexte 2">
            <a:extLst>
              <a:ext uri="{FF2B5EF4-FFF2-40B4-BE49-F238E27FC236}">
                <a16:creationId xmlns:a16="http://schemas.microsoft.com/office/drawing/2014/main" id="{07B1D7AF-5BCD-ABB7-46D2-2CE09E464CB4}"/>
              </a:ext>
            </a:extLst>
          </p:cNvPr>
          <p:cNvSpPr txBox="1"/>
          <p:nvPr/>
        </p:nvSpPr>
        <p:spPr>
          <a:xfrm>
            <a:off x="130968" y="260648"/>
            <a:ext cx="8882064" cy="461665"/>
          </a:xfrm>
          <a:prstGeom prst="rect">
            <a:avLst/>
          </a:prstGeom>
          <a:noFill/>
        </p:spPr>
        <p:txBody>
          <a:bodyPr wrap="square">
            <a:spAutoFit/>
          </a:bodyPr>
          <a:lstStyle/>
          <a:p>
            <a:pPr algn="ctr">
              <a:spcAft>
                <a:spcPts val="600"/>
              </a:spcAft>
            </a:pPr>
            <a:r>
              <a:rPr lang="fr-LU" sz="2400" b="1" dirty="0">
                <a:solidFill>
                  <a:srgbClr val="FF0000"/>
                </a:solidFill>
                <a:latin typeface="Calibri" panose="020F0502020204030204" pitchFamily="34" charset="0"/>
                <a:ea typeface="Calibri" charset="0"/>
                <a:cs typeface="Calibri" panose="020F0502020204030204" pitchFamily="34" charset="0"/>
              </a:rPr>
              <a:t>Cannabis et conduite</a:t>
            </a:r>
          </a:p>
        </p:txBody>
      </p:sp>
    </p:spTree>
    <p:extLst>
      <p:ext uri="{BB962C8B-B14F-4D97-AF65-F5344CB8AC3E}">
        <p14:creationId xmlns:p14="http://schemas.microsoft.com/office/powerpoint/2010/main" val="1096356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221BD96-6780-3BB6-5A23-D843B2E6BCC9}"/>
              </a:ext>
            </a:extLst>
          </p:cNvPr>
          <p:cNvSpPr>
            <a:spLocks noGrp="1"/>
          </p:cNvSpPr>
          <p:nvPr>
            <p:ph type="sldNum" sz="quarter" idx="12"/>
          </p:nvPr>
        </p:nvSpPr>
        <p:spPr/>
        <p:txBody>
          <a:bodyPr/>
          <a:lstStyle/>
          <a:p>
            <a:fld id="{D5BBC35B-A44B-4119-B8DA-DE9E3DFADA20}" type="slidenum">
              <a:rPr lang="en-US" smtClean="0"/>
              <a:pPr/>
              <a:t>4</a:t>
            </a:fld>
            <a:endParaRPr lang="en-US" dirty="0"/>
          </a:p>
        </p:txBody>
      </p:sp>
      <p:sp>
        <p:nvSpPr>
          <p:cNvPr id="4" name="ZoneTexte 3">
            <a:extLst>
              <a:ext uri="{FF2B5EF4-FFF2-40B4-BE49-F238E27FC236}">
                <a16:creationId xmlns:a16="http://schemas.microsoft.com/office/drawing/2014/main" id="{36405014-AD6F-067E-BD92-E8C521D92307}"/>
              </a:ext>
            </a:extLst>
          </p:cNvPr>
          <p:cNvSpPr txBox="1"/>
          <p:nvPr/>
        </p:nvSpPr>
        <p:spPr>
          <a:xfrm>
            <a:off x="130968" y="701059"/>
            <a:ext cx="8882064" cy="5832366"/>
          </a:xfrm>
          <a:prstGeom prst="rect">
            <a:avLst/>
          </a:prstGeom>
          <a:noFill/>
        </p:spPr>
        <p:txBody>
          <a:bodyPr wrap="square">
            <a:spAutoFit/>
          </a:bodyPr>
          <a:lstStyle/>
          <a:p>
            <a:pPr algn="ctr">
              <a:spcAft>
                <a:spcPts val="600"/>
              </a:spcAft>
              <a:buSzPct val="70000"/>
            </a:pPr>
            <a:r>
              <a:rPr lang="fr-LU" sz="2000" dirty="0">
                <a:latin typeface="Calibri" panose="020F0502020204030204" pitchFamily="34" charset="0"/>
                <a:cs typeface="Calibri" panose="020F0502020204030204" pitchFamily="34" charset="0"/>
              </a:rPr>
              <a:t>Les </a:t>
            </a:r>
            <a:r>
              <a:rPr lang="fr-LU" sz="2000" b="1" dirty="0">
                <a:latin typeface="Calibri" panose="020F0502020204030204" pitchFamily="34" charset="0"/>
                <a:cs typeface="Calibri" panose="020F0502020204030204" pitchFamily="34" charset="0"/>
              </a:rPr>
              <a:t>effets de la légalisation </a:t>
            </a:r>
            <a:r>
              <a:rPr lang="fr-LU" sz="2000" dirty="0">
                <a:latin typeface="Calibri" panose="020F0502020204030204" pitchFamily="34" charset="0"/>
                <a:cs typeface="Calibri" panose="020F0502020204030204" pitchFamily="34" charset="0"/>
              </a:rPr>
              <a:t>sur la sécurité routière</a:t>
            </a:r>
          </a:p>
          <a:p>
            <a:pPr algn="ctr">
              <a:spcAft>
                <a:spcPts val="600"/>
              </a:spcAft>
              <a:buSzPct val="70000"/>
            </a:pPr>
            <a:endParaRPr lang="fr-LU" sz="2000" dirty="0">
              <a:latin typeface="Calibri" panose="020F0502020204030204" pitchFamily="34" charset="0"/>
              <a:cs typeface="Calibri" panose="020F0502020204030204" pitchFamily="34" charset="0"/>
            </a:endParaRPr>
          </a:p>
          <a:p>
            <a:pPr algn="ctr">
              <a:spcAft>
                <a:spcPts val="1800"/>
              </a:spcAft>
              <a:buSzPct val="70000"/>
            </a:pPr>
            <a:r>
              <a:rPr lang="fr-LU" sz="2000" dirty="0">
                <a:latin typeface="Calibri" panose="020F0502020204030204" pitchFamily="34" charset="0"/>
                <a:cs typeface="Calibri" panose="020F0502020204030204" pitchFamily="34" charset="0"/>
              </a:rPr>
              <a:t>Sujet </a:t>
            </a:r>
            <a:r>
              <a:rPr lang="fr-LU" sz="2000" b="1" dirty="0">
                <a:latin typeface="Calibri" panose="020F0502020204030204" pitchFamily="34" charset="0"/>
                <a:cs typeface="Calibri" panose="020F0502020204030204" pitchFamily="34" charset="0"/>
              </a:rPr>
              <a:t>controversé</a:t>
            </a:r>
            <a:r>
              <a:rPr lang="fr-LU" sz="2000" dirty="0">
                <a:latin typeface="Calibri" panose="020F0502020204030204" pitchFamily="34" charset="0"/>
                <a:cs typeface="Calibri" panose="020F0502020204030204" pitchFamily="34" charset="0"/>
              </a:rPr>
              <a:t> car les données </a:t>
            </a:r>
            <a:r>
              <a:rPr lang="fr-LU" sz="2000" b="1" dirty="0">
                <a:latin typeface="Calibri" panose="020F0502020204030204" pitchFamily="34" charset="0"/>
                <a:cs typeface="Calibri" panose="020F0502020204030204" pitchFamily="34" charset="0"/>
              </a:rPr>
              <a:t>des </a:t>
            </a:r>
            <a:r>
              <a:rPr lang="fr-LU" sz="2000" b="1" i="0" u="none" strike="noStrike" baseline="0" dirty="0">
                <a:solidFill>
                  <a:srgbClr val="000031"/>
                </a:solidFill>
                <a:latin typeface="Calibri" panose="020F0502020204030204" pitchFamily="34" charset="0"/>
                <a:cs typeface="Calibri" panose="020F0502020204030204" pitchFamily="34" charset="0"/>
              </a:rPr>
              <a:t>études scientifiques donnent </a:t>
            </a:r>
            <a:r>
              <a:rPr lang="fr-LU" sz="2000" b="1" dirty="0">
                <a:solidFill>
                  <a:srgbClr val="000031"/>
                </a:solidFill>
                <a:latin typeface="Calibri" panose="020F0502020204030204" pitchFamily="34" charset="0"/>
                <a:cs typeface="Calibri" panose="020F0502020204030204" pitchFamily="34" charset="0"/>
              </a:rPr>
              <a:t>d</a:t>
            </a:r>
            <a:r>
              <a:rPr lang="fr-LU" sz="2000" b="1" i="0" u="none" strike="noStrike" baseline="0" dirty="0">
                <a:solidFill>
                  <a:srgbClr val="000031"/>
                </a:solidFill>
                <a:latin typeface="Calibri" panose="020F0502020204030204" pitchFamily="34" charset="0"/>
                <a:cs typeface="Calibri" panose="020F0502020204030204" pitchFamily="34" charset="0"/>
              </a:rPr>
              <a:t>es résultats contradictoires ou non conclusifs</a:t>
            </a:r>
            <a:r>
              <a:rPr lang="fr-LU" sz="2000" b="0" i="0" u="none" strike="noStrike" baseline="0" dirty="0">
                <a:solidFill>
                  <a:srgbClr val="000031"/>
                </a:solidFill>
                <a:latin typeface="Calibri" panose="020F0502020204030204" pitchFamily="34" charset="0"/>
                <a:cs typeface="Calibri" panose="020F0502020204030204" pitchFamily="34" charset="0"/>
              </a:rPr>
              <a:t> </a:t>
            </a:r>
            <a:r>
              <a:rPr lang="fr-LU" sz="1800" b="0" i="0" u="none" strike="noStrike" baseline="0" dirty="0">
                <a:solidFill>
                  <a:srgbClr val="000031"/>
                </a:solidFill>
                <a:latin typeface="Calibri" panose="020F0502020204030204" pitchFamily="34" charset="0"/>
                <a:cs typeface="Calibri" panose="020F0502020204030204" pitchFamily="34" charset="0"/>
              </a:rPr>
              <a:t>(González-Sala </a:t>
            </a:r>
            <a:r>
              <a:rPr lang="fr-LU" sz="1800" b="0" i="1" u="none" strike="noStrike" baseline="0" dirty="0">
                <a:solidFill>
                  <a:srgbClr val="000031"/>
                </a:solidFill>
                <a:latin typeface="Calibri" panose="020F0502020204030204" pitchFamily="34" charset="0"/>
                <a:cs typeface="Calibri" panose="020F0502020204030204" pitchFamily="34" charset="0"/>
              </a:rPr>
              <a:t>et al.</a:t>
            </a:r>
            <a:r>
              <a:rPr lang="fr-LU" sz="1800" b="0" i="0" u="none" strike="noStrike" baseline="0" dirty="0">
                <a:solidFill>
                  <a:srgbClr val="000031"/>
                </a:solidFill>
                <a:latin typeface="Calibri" panose="020F0502020204030204" pitchFamily="34" charset="0"/>
                <a:cs typeface="Calibri" panose="020F0502020204030204" pitchFamily="34" charset="0"/>
              </a:rPr>
              <a:t>, 2023)</a:t>
            </a:r>
            <a:endParaRPr lang="fr-LU" dirty="0">
              <a:latin typeface="Calibri" panose="020F0502020204030204" pitchFamily="34" charset="0"/>
              <a:cs typeface="Calibri" panose="020F0502020204030204" pitchFamily="34" charset="0"/>
            </a:endParaRPr>
          </a:p>
          <a:p>
            <a:pPr marL="285750" lvl="0" indent="-285750">
              <a:spcAft>
                <a:spcPts val="1800"/>
              </a:spcAft>
              <a:buSzPct val="70000"/>
              <a:buFont typeface="Arial" panose="020B0604020202020204" pitchFamily="34" charset="0"/>
              <a:buChar char="•"/>
            </a:pPr>
            <a:r>
              <a:rPr lang="fr-LU" sz="1600" i="1" dirty="0">
                <a:solidFill>
                  <a:prstClr val="black"/>
                </a:solidFill>
                <a:latin typeface="Calibri" panose="020F0502020204030204" pitchFamily="34" charset="0"/>
                <a:ea typeface="Calibri" charset="0"/>
                <a:cs typeface="Calibri" panose="020F0502020204030204" pitchFamily="34" charset="0"/>
              </a:rPr>
              <a:t>un </a:t>
            </a:r>
            <a:r>
              <a:rPr lang="fr-LU" sz="1600" b="1" i="1" dirty="0">
                <a:solidFill>
                  <a:prstClr val="black"/>
                </a:solidFill>
                <a:latin typeface="Calibri" panose="020F0502020204030204" pitchFamily="34" charset="0"/>
                <a:ea typeface="Calibri" charset="0"/>
                <a:cs typeface="Calibri" panose="020F0502020204030204" pitchFamily="34" charset="0"/>
              </a:rPr>
              <a:t>doublement des accidents mortels </a:t>
            </a:r>
            <a:r>
              <a:rPr lang="fr-LU" sz="1600" i="1" dirty="0">
                <a:latin typeface="Calibri" panose="020F0502020204030204" pitchFamily="34" charset="0"/>
                <a:cs typeface="Calibri" panose="020F0502020204030204" pitchFamily="34" charset="0"/>
              </a:rPr>
              <a:t>impliquant des conducteurs sous l’influence du cannabis </a:t>
            </a:r>
            <a:r>
              <a:rPr lang="fr-LU" sz="1600" i="1" dirty="0">
                <a:solidFill>
                  <a:prstClr val="black"/>
                </a:solidFill>
                <a:latin typeface="Calibri" panose="020F0502020204030204" pitchFamily="34" charset="0"/>
                <a:ea typeface="Calibri" charset="0"/>
                <a:cs typeface="Calibri" panose="020F0502020204030204" pitchFamily="34" charset="0"/>
              </a:rPr>
              <a:t> après légalisation dans certains Etats (</a:t>
            </a:r>
            <a:r>
              <a:rPr lang="fr-LU" sz="1600" i="1" dirty="0">
                <a:latin typeface="Calibri" panose="020F0502020204030204" pitchFamily="34" charset="0"/>
                <a:cs typeface="Calibri" panose="020F0502020204030204" pitchFamily="34" charset="0"/>
              </a:rPr>
              <a:t>Nations Unies ONU Info) </a:t>
            </a:r>
            <a:r>
              <a:rPr lang="fr-LU" sz="1600" i="1" dirty="0">
                <a:latin typeface="Calibri" panose="020F0502020204030204" pitchFamily="34" charset="0"/>
                <a:cs typeface="Calibri" panose="020F0502020204030204" pitchFamily="34" charset="0"/>
                <a:hlinkClick r:id="rId2"/>
              </a:rPr>
              <a:t>https://news.un.org/fr/story/2023/03/1133132 </a:t>
            </a:r>
            <a:endParaRPr lang="fr-LU" sz="1600" i="1" dirty="0">
              <a:latin typeface="Calibri" panose="020F0502020204030204" pitchFamily="34" charset="0"/>
              <a:cs typeface="Calibri" panose="020F0502020204030204" pitchFamily="34" charset="0"/>
            </a:endParaRPr>
          </a:p>
          <a:p>
            <a:pPr marL="285750" indent="-285750">
              <a:spcAft>
                <a:spcPts val="1800"/>
              </a:spcAft>
              <a:buSzPct val="70000"/>
              <a:buFont typeface="Arial" panose="020B0604020202020204" pitchFamily="34" charset="0"/>
              <a:buChar char="•"/>
            </a:pPr>
            <a:r>
              <a:rPr lang="fr-LU" sz="1600" i="1" dirty="0">
                <a:solidFill>
                  <a:prstClr val="black"/>
                </a:solidFill>
                <a:latin typeface="Calibri" panose="020F0502020204030204" pitchFamily="34" charset="0"/>
                <a:ea typeface="Calibri" charset="0"/>
                <a:cs typeface="Calibri" panose="020F0502020204030204" pitchFamily="34" charset="0"/>
              </a:rPr>
              <a:t>depuis la légalisation du cannabis non-médical, </a:t>
            </a:r>
            <a:r>
              <a:rPr lang="fr-LU" sz="1600" b="1" i="1" dirty="0">
                <a:solidFill>
                  <a:prstClr val="black"/>
                </a:solidFill>
                <a:latin typeface="Calibri" panose="020F0502020204030204" pitchFamily="34" charset="0"/>
                <a:ea typeface="Calibri" charset="0"/>
                <a:cs typeface="Calibri" panose="020F0502020204030204" pitchFamily="34" charset="0"/>
              </a:rPr>
              <a:t>le nombre annuel de décès lié aux accidents </a:t>
            </a:r>
            <a:r>
              <a:rPr lang="fr-LU" sz="1600" i="1" dirty="0">
                <a:solidFill>
                  <a:prstClr val="black"/>
                </a:solidFill>
                <a:latin typeface="Calibri" panose="020F0502020204030204" pitchFamily="34" charset="0"/>
                <a:ea typeface="Calibri" charset="0"/>
                <a:cs typeface="Calibri" panose="020F0502020204030204" pitchFamily="34" charset="0"/>
              </a:rPr>
              <a:t>de la route (tous confondus) où les conducteurs avaient </a:t>
            </a:r>
            <a:r>
              <a:rPr lang="fr-LU" sz="1600" b="1" i="1" dirty="0">
                <a:solidFill>
                  <a:prstClr val="black"/>
                </a:solidFill>
                <a:latin typeface="Calibri" panose="020F0502020204030204" pitchFamily="34" charset="0"/>
                <a:ea typeface="Calibri" charset="0"/>
                <a:cs typeface="Calibri" panose="020F0502020204030204" pitchFamily="34" charset="0"/>
              </a:rPr>
              <a:t>été testés positifs au cannabis </a:t>
            </a:r>
            <a:r>
              <a:rPr lang="fr-LU" sz="1600" i="1" dirty="0">
                <a:solidFill>
                  <a:prstClr val="black"/>
                </a:solidFill>
                <a:latin typeface="Calibri" panose="020F0502020204030204" pitchFamily="34" charset="0"/>
                <a:ea typeface="Calibri" charset="0"/>
                <a:cs typeface="Calibri" panose="020F0502020204030204" pitchFamily="34" charset="0"/>
              </a:rPr>
              <a:t>avait </a:t>
            </a:r>
            <a:r>
              <a:rPr lang="fr-LU" sz="1600" b="1" i="1" dirty="0">
                <a:solidFill>
                  <a:prstClr val="black"/>
                </a:solidFill>
                <a:latin typeface="Calibri" panose="020F0502020204030204" pitchFamily="34" charset="0"/>
                <a:ea typeface="Calibri" charset="0"/>
                <a:cs typeface="Calibri" panose="020F0502020204030204" pitchFamily="34" charset="0"/>
              </a:rPr>
              <a:t>augmenté de 109 %. </a:t>
            </a:r>
            <a:r>
              <a:rPr lang="fr-LU" sz="1600" i="1" dirty="0">
                <a:solidFill>
                  <a:prstClr val="black"/>
                </a:solidFill>
                <a:latin typeface="Calibri" panose="020F0502020204030204" pitchFamily="34" charset="0"/>
                <a:ea typeface="Calibri" charset="0"/>
                <a:cs typeface="Calibri" panose="020F0502020204030204" pitchFamily="34" charset="0"/>
              </a:rPr>
              <a:t>(Colorado </a:t>
            </a:r>
            <a:r>
              <a:rPr lang="fr-LU" sz="1600" i="1" dirty="0" err="1">
                <a:solidFill>
                  <a:prstClr val="black"/>
                </a:solidFill>
                <a:latin typeface="Calibri" panose="020F0502020204030204" pitchFamily="34" charset="0"/>
                <a:ea typeface="Calibri" charset="0"/>
                <a:cs typeface="Calibri" panose="020F0502020204030204" pitchFamily="34" charset="0"/>
              </a:rPr>
              <a:t>Department</a:t>
            </a:r>
            <a:r>
              <a:rPr lang="fr-LU" sz="1600" i="1" dirty="0">
                <a:solidFill>
                  <a:prstClr val="black"/>
                </a:solidFill>
                <a:latin typeface="Calibri" panose="020F0502020204030204" pitchFamily="34" charset="0"/>
                <a:ea typeface="Calibri" charset="0"/>
                <a:cs typeface="Calibri" panose="020F0502020204030204" pitchFamily="34" charset="0"/>
              </a:rPr>
              <a:t> of Transportation) </a:t>
            </a:r>
          </a:p>
          <a:p>
            <a:pPr marL="285750" indent="-285750">
              <a:spcAft>
                <a:spcPts val="1800"/>
              </a:spcAft>
              <a:buSzPct val="70000"/>
              <a:buFont typeface="Arial" panose="020B0604020202020204" pitchFamily="34" charset="0"/>
              <a:buChar char="•"/>
            </a:pPr>
            <a:r>
              <a:rPr lang="fr-LU" sz="1600" i="1" dirty="0">
                <a:solidFill>
                  <a:prstClr val="black"/>
                </a:solidFill>
                <a:latin typeface="Calibri" panose="020F0502020204030204" pitchFamily="34" charset="0"/>
                <a:ea typeface="Calibri" charset="0"/>
                <a:cs typeface="Calibri" panose="020F0502020204030204" pitchFamily="34" charset="0"/>
              </a:rPr>
              <a:t>augmentation des accidents de la route mortels après la légalisation dans 4 États (Colorado, Washington, Oregon et Alaska) comparativement à 20 États témoins qui n’ont pas légalisé le cannabis (</a:t>
            </a:r>
            <a:r>
              <a:rPr lang="fr-LU" sz="1600" i="1" dirty="0" err="1">
                <a:solidFill>
                  <a:prstClr val="black"/>
                </a:solidFill>
                <a:latin typeface="Calibri" panose="020F0502020204030204" pitchFamily="34" charset="0"/>
                <a:ea typeface="Calibri" charset="0"/>
                <a:cs typeface="Calibri" panose="020F0502020204030204" pitchFamily="34" charset="0"/>
              </a:rPr>
              <a:t>Kamer</a:t>
            </a:r>
            <a:r>
              <a:rPr lang="fr-LU" sz="1600" i="1" dirty="0">
                <a:solidFill>
                  <a:prstClr val="black"/>
                </a:solidFill>
                <a:latin typeface="Calibri" panose="020F0502020204030204" pitchFamily="34" charset="0"/>
                <a:ea typeface="Calibri" charset="0"/>
                <a:cs typeface="Calibri" panose="020F0502020204030204" pitchFamily="34" charset="0"/>
              </a:rPr>
              <a:t> et al., 2020)</a:t>
            </a:r>
          </a:p>
          <a:p>
            <a:pPr marL="285750" indent="-285750">
              <a:spcAft>
                <a:spcPts val="1800"/>
              </a:spcAft>
              <a:buSzPct val="70000"/>
              <a:buFont typeface="Arial" panose="020B0604020202020204" pitchFamily="34" charset="0"/>
              <a:buChar char="•"/>
            </a:pPr>
            <a:r>
              <a:rPr lang="fr-LU" sz="1600" b="1" i="1" dirty="0">
                <a:solidFill>
                  <a:prstClr val="black"/>
                </a:solidFill>
                <a:latin typeface="Calibri" panose="020F0502020204030204" pitchFamily="34" charset="0"/>
                <a:ea typeface="Calibri" charset="0"/>
                <a:cs typeface="Calibri" panose="020F0502020204030204" pitchFamily="34" charset="0"/>
              </a:rPr>
              <a:t>tendance à la hausse </a:t>
            </a:r>
            <a:r>
              <a:rPr lang="fr-LU" sz="1600" i="1" dirty="0">
                <a:solidFill>
                  <a:prstClr val="black"/>
                </a:solidFill>
                <a:latin typeface="Calibri" panose="020F0502020204030204" pitchFamily="34" charset="0"/>
                <a:ea typeface="Calibri" charset="0"/>
                <a:cs typeface="Calibri" panose="020F0502020204030204" pitchFamily="34" charset="0"/>
              </a:rPr>
              <a:t>du nombre de collisions mortelles dans les cinq années précédant et suivant la légalisation, par comparaison avec des États témoins, </a:t>
            </a:r>
            <a:r>
              <a:rPr lang="fr-LU" sz="1600" b="1" i="1" dirty="0">
                <a:solidFill>
                  <a:prstClr val="black"/>
                </a:solidFill>
                <a:latin typeface="Calibri" panose="020F0502020204030204" pitchFamily="34" charset="0"/>
                <a:ea typeface="Calibri" charset="0"/>
                <a:cs typeface="Calibri" panose="020F0502020204030204" pitchFamily="34" charset="0"/>
              </a:rPr>
              <a:t>mais celle-ci n’est pas significative</a:t>
            </a:r>
            <a:r>
              <a:rPr lang="fr-LU" sz="1600" i="1" dirty="0">
                <a:solidFill>
                  <a:prstClr val="black"/>
                </a:solidFill>
                <a:latin typeface="Calibri" panose="020F0502020204030204" pitchFamily="34" charset="0"/>
                <a:ea typeface="Calibri" charset="0"/>
                <a:cs typeface="Calibri" panose="020F0502020204030204" pitchFamily="34" charset="0"/>
              </a:rPr>
              <a:t> (</a:t>
            </a:r>
            <a:r>
              <a:rPr lang="fr-LU" sz="1600" i="1" dirty="0" err="1">
                <a:solidFill>
                  <a:prstClr val="black"/>
                </a:solidFill>
                <a:latin typeface="Calibri" panose="020F0502020204030204" pitchFamily="34" charset="0"/>
                <a:ea typeface="Calibri" charset="0"/>
                <a:cs typeface="Calibri" panose="020F0502020204030204" pitchFamily="34" charset="0"/>
              </a:rPr>
              <a:t>Aydelotte</a:t>
            </a:r>
            <a:r>
              <a:rPr lang="fr-LU" sz="1600" i="1" dirty="0">
                <a:solidFill>
                  <a:prstClr val="black"/>
                </a:solidFill>
                <a:latin typeface="Calibri" panose="020F0502020204030204" pitchFamily="34" charset="0"/>
                <a:ea typeface="Calibri" charset="0"/>
                <a:cs typeface="Calibri" panose="020F0502020204030204" pitchFamily="34" charset="0"/>
              </a:rPr>
              <a:t> et al., 2019)</a:t>
            </a:r>
          </a:p>
          <a:p>
            <a:pPr lvl="0">
              <a:spcAft>
                <a:spcPts val="600"/>
              </a:spcAft>
              <a:buSzPct val="70000"/>
            </a:pPr>
            <a:endParaRPr lang="fr-LU" sz="1600" i="1" dirty="0">
              <a:solidFill>
                <a:prstClr val="black"/>
              </a:solidFill>
              <a:latin typeface="Calibri" panose="020F0502020204030204" pitchFamily="34" charset="0"/>
              <a:ea typeface="Calibri" charset="0"/>
              <a:cs typeface="Calibri" panose="020F0502020204030204" pitchFamily="34" charset="0"/>
            </a:endParaRPr>
          </a:p>
        </p:txBody>
      </p:sp>
      <p:sp>
        <p:nvSpPr>
          <p:cNvPr id="6" name="ZoneTexte 5">
            <a:extLst>
              <a:ext uri="{FF2B5EF4-FFF2-40B4-BE49-F238E27FC236}">
                <a16:creationId xmlns:a16="http://schemas.microsoft.com/office/drawing/2014/main" id="{19B5911C-439A-C3C2-A7C2-1C27F0913E5E}"/>
              </a:ext>
            </a:extLst>
          </p:cNvPr>
          <p:cNvSpPr txBox="1"/>
          <p:nvPr/>
        </p:nvSpPr>
        <p:spPr>
          <a:xfrm>
            <a:off x="130968" y="162887"/>
            <a:ext cx="8882064" cy="461665"/>
          </a:xfrm>
          <a:prstGeom prst="rect">
            <a:avLst/>
          </a:prstGeom>
          <a:noFill/>
        </p:spPr>
        <p:txBody>
          <a:bodyPr wrap="square">
            <a:spAutoFit/>
          </a:bodyPr>
          <a:lstStyle/>
          <a:p>
            <a:pPr algn="ctr">
              <a:spcAft>
                <a:spcPts val="600"/>
              </a:spcAft>
            </a:pPr>
            <a:r>
              <a:rPr lang="fr-LU" sz="2400" b="1" dirty="0">
                <a:solidFill>
                  <a:srgbClr val="FF0000"/>
                </a:solidFill>
                <a:latin typeface="Calibri" panose="020F0502020204030204" pitchFamily="34" charset="0"/>
                <a:ea typeface="Calibri" charset="0"/>
                <a:cs typeface="Calibri" panose="020F0502020204030204" pitchFamily="34" charset="0"/>
              </a:rPr>
              <a:t>Ce que dit la littérature</a:t>
            </a:r>
          </a:p>
        </p:txBody>
      </p:sp>
    </p:spTree>
    <p:extLst>
      <p:ext uri="{BB962C8B-B14F-4D97-AF65-F5344CB8AC3E}">
        <p14:creationId xmlns:p14="http://schemas.microsoft.com/office/powerpoint/2010/main" val="1607950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D5BBC35B-A44B-4119-B8DA-DE9E3DFADA20}" type="slidenum">
              <a:rPr lang="en-US" smtClean="0"/>
              <a:pPr/>
              <a:t>5</a:t>
            </a:fld>
            <a:endParaRPr lang="en-US" dirty="0"/>
          </a:p>
        </p:txBody>
      </p:sp>
      <p:sp>
        <p:nvSpPr>
          <p:cNvPr id="6" name="Rechteck 5"/>
          <p:cNvSpPr/>
          <p:nvPr/>
        </p:nvSpPr>
        <p:spPr>
          <a:xfrm>
            <a:off x="300063" y="1124744"/>
            <a:ext cx="8712969" cy="4262705"/>
          </a:xfrm>
          <a:prstGeom prst="rect">
            <a:avLst/>
          </a:prstGeom>
        </p:spPr>
        <p:txBody>
          <a:bodyPr wrap="square">
            <a:spAutoFit/>
          </a:bodyPr>
          <a:lstStyle/>
          <a:p>
            <a:pPr algn="just">
              <a:spcAft>
                <a:spcPts val="300"/>
              </a:spcAft>
            </a:pPr>
            <a:r>
              <a:rPr lang="fr-LU" sz="2200" dirty="0">
                <a:latin typeface="Calibri" panose="020F0502020204030204" pitchFamily="34" charset="0"/>
                <a:ea typeface="Calibri" charset="0"/>
                <a:cs typeface="Calibri" panose="020F0502020204030204" pitchFamily="34" charset="0"/>
              </a:rPr>
              <a:t>Le ministre des Transports peut</a:t>
            </a:r>
          </a:p>
          <a:p>
            <a:pPr marL="342900" indent="-342900" algn="just">
              <a:spcAft>
                <a:spcPts val="300"/>
              </a:spcAft>
              <a:buFont typeface="Arial" panose="020B0604020202020204" pitchFamily="34" charset="0"/>
              <a:buChar char="•"/>
            </a:pPr>
            <a:r>
              <a:rPr lang="fr-LU" sz="2000" b="1" dirty="0">
                <a:latin typeface="Calibri" panose="020F0502020204030204" pitchFamily="34" charset="0"/>
                <a:ea typeface="Calibri" charset="0"/>
                <a:cs typeface="Calibri" panose="020F0502020204030204" pitchFamily="34" charset="0"/>
              </a:rPr>
              <a:t>refuser l’octroi </a:t>
            </a:r>
          </a:p>
          <a:p>
            <a:pPr marL="342900" indent="-342900" algn="just">
              <a:spcAft>
                <a:spcPts val="300"/>
              </a:spcAft>
              <a:buFont typeface="Arial" panose="020B0604020202020204" pitchFamily="34" charset="0"/>
              <a:buChar char="•"/>
            </a:pPr>
            <a:r>
              <a:rPr lang="fr-LU" sz="2000" b="1" dirty="0">
                <a:latin typeface="Calibri" panose="020F0502020204030204" pitchFamily="34" charset="0"/>
                <a:ea typeface="Calibri" charset="0"/>
                <a:cs typeface="Calibri" panose="020F0502020204030204" pitchFamily="34" charset="0"/>
              </a:rPr>
              <a:t>suspendre</a:t>
            </a:r>
            <a:r>
              <a:rPr lang="fr-LU" sz="2000" dirty="0">
                <a:latin typeface="Calibri" panose="020F0502020204030204" pitchFamily="34" charset="0"/>
                <a:ea typeface="Calibri" charset="0"/>
                <a:cs typeface="Calibri" panose="020F0502020204030204" pitchFamily="34" charset="0"/>
              </a:rPr>
              <a:t> et </a:t>
            </a:r>
            <a:r>
              <a:rPr lang="fr-LU" sz="2000" b="1" dirty="0">
                <a:latin typeface="Calibri" panose="020F0502020204030204" pitchFamily="34" charset="0"/>
                <a:ea typeface="Calibri" charset="0"/>
                <a:cs typeface="Calibri" panose="020F0502020204030204" pitchFamily="34" charset="0"/>
              </a:rPr>
              <a:t>retirer</a:t>
            </a:r>
            <a:r>
              <a:rPr lang="fr-LU" sz="2000" dirty="0">
                <a:latin typeface="Calibri" panose="020F0502020204030204" pitchFamily="34" charset="0"/>
                <a:ea typeface="Calibri" charset="0"/>
                <a:cs typeface="Calibri" panose="020F0502020204030204" pitchFamily="34" charset="0"/>
              </a:rPr>
              <a:t>, </a:t>
            </a:r>
          </a:p>
          <a:p>
            <a:pPr marL="342900" indent="-342900">
              <a:spcAft>
                <a:spcPts val="300"/>
              </a:spcAft>
              <a:buFont typeface="Arial" panose="020B0604020202020204" pitchFamily="34" charset="0"/>
              <a:buChar char="•"/>
            </a:pPr>
            <a:r>
              <a:rPr lang="fr-LU" sz="2000" b="1" dirty="0">
                <a:latin typeface="Calibri" panose="020F0502020204030204" pitchFamily="34" charset="0"/>
                <a:ea typeface="Calibri" charset="0"/>
                <a:cs typeface="Calibri" panose="020F0502020204030204" pitchFamily="34" charset="0"/>
              </a:rPr>
              <a:t>refuser </a:t>
            </a:r>
            <a:r>
              <a:rPr lang="fr-LU" sz="2000" dirty="0">
                <a:latin typeface="Calibri" panose="020F0502020204030204" pitchFamily="34" charset="0"/>
                <a:ea typeface="Calibri" charset="0"/>
                <a:cs typeface="Calibri" panose="020F0502020204030204" pitchFamily="34" charset="0"/>
              </a:rPr>
              <a:t>la </a:t>
            </a:r>
            <a:r>
              <a:rPr lang="fr-LU" sz="2000" b="1" dirty="0">
                <a:latin typeface="Calibri" panose="020F0502020204030204" pitchFamily="34" charset="0"/>
                <a:ea typeface="Calibri" charset="0"/>
                <a:cs typeface="Calibri" panose="020F0502020204030204" pitchFamily="34" charset="0"/>
              </a:rPr>
              <a:t>restitution</a:t>
            </a:r>
            <a:r>
              <a:rPr lang="fr-LU" sz="2000" dirty="0">
                <a:latin typeface="Calibri" panose="020F0502020204030204" pitchFamily="34" charset="0"/>
                <a:ea typeface="Calibri" charset="0"/>
                <a:cs typeface="Calibri" panose="020F0502020204030204" pitchFamily="34" charset="0"/>
              </a:rPr>
              <a:t>, le </a:t>
            </a:r>
            <a:r>
              <a:rPr lang="fr-LU" sz="2000" b="1" dirty="0">
                <a:latin typeface="Calibri" panose="020F0502020204030204" pitchFamily="34" charset="0"/>
                <a:ea typeface="Calibri" charset="0"/>
                <a:cs typeface="Calibri" panose="020F0502020204030204" pitchFamily="34" charset="0"/>
              </a:rPr>
              <a:t>renouvellement</a:t>
            </a:r>
            <a:r>
              <a:rPr lang="fr-LU" sz="2000" dirty="0">
                <a:latin typeface="Calibri" panose="020F0502020204030204" pitchFamily="34" charset="0"/>
                <a:ea typeface="Calibri" charset="0"/>
                <a:cs typeface="Calibri" panose="020F0502020204030204" pitchFamily="34" charset="0"/>
              </a:rPr>
              <a:t> ou la </a:t>
            </a:r>
            <a:r>
              <a:rPr lang="fr-LU" sz="2000" b="1" dirty="0">
                <a:latin typeface="Calibri" panose="020F0502020204030204" pitchFamily="34" charset="0"/>
                <a:ea typeface="Calibri" charset="0"/>
                <a:cs typeface="Calibri" panose="020F0502020204030204" pitchFamily="34" charset="0"/>
              </a:rPr>
              <a:t>transcription</a:t>
            </a:r>
            <a:r>
              <a:rPr lang="fr-LU" sz="2000" dirty="0">
                <a:latin typeface="Calibri" panose="020F0502020204030204" pitchFamily="34" charset="0"/>
                <a:ea typeface="Calibri" charset="0"/>
                <a:cs typeface="Calibri" panose="020F0502020204030204" pitchFamily="34" charset="0"/>
              </a:rPr>
              <a:t> du permis de conduire</a:t>
            </a:r>
          </a:p>
          <a:p>
            <a:pPr algn="just">
              <a:spcAft>
                <a:spcPts val="300"/>
              </a:spcAft>
            </a:pPr>
            <a:endParaRPr lang="fr-LU" sz="2200" dirty="0">
              <a:latin typeface="Calibri" panose="020F0502020204030204" pitchFamily="34" charset="0"/>
              <a:ea typeface="Calibri" charset="0"/>
              <a:cs typeface="Calibri" panose="020F0502020204030204" pitchFamily="34" charset="0"/>
            </a:endParaRPr>
          </a:p>
          <a:p>
            <a:pPr algn="just">
              <a:spcAft>
                <a:spcPts val="300"/>
              </a:spcAft>
            </a:pPr>
            <a:r>
              <a:rPr lang="fr-LU" sz="2200" dirty="0">
                <a:latin typeface="Calibri" panose="020F0502020204030204" pitchFamily="34" charset="0"/>
                <a:ea typeface="Calibri" charset="0"/>
                <a:cs typeface="Calibri" panose="020F0502020204030204" pitchFamily="34" charset="0"/>
              </a:rPr>
              <a:t>si l’intéressé(e):</a:t>
            </a:r>
          </a:p>
          <a:p>
            <a:pPr marL="285750" indent="-285750" algn="just">
              <a:spcAft>
                <a:spcPts val="300"/>
              </a:spcAft>
              <a:buFont typeface="Arial" panose="020B0604020202020204" pitchFamily="34" charset="0"/>
              <a:buChar char="•"/>
            </a:pPr>
            <a:r>
              <a:rPr lang="fr-LU" sz="2000" dirty="0">
                <a:latin typeface="Calibri" panose="020F0502020204030204" pitchFamily="34" charset="0"/>
                <a:ea typeface="Calibri" charset="0"/>
                <a:cs typeface="Calibri" panose="020F0502020204030204" pitchFamily="34" charset="0"/>
              </a:rPr>
              <a:t>présente des signes manifestes d’</a:t>
            </a:r>
            <a:r>
              <a:rPr lang="fr-LU" sz="2000" b="1" dirty="0">
                <a:latin typeface="Calibri" panose="020F0502020204030204" pitchFamily="34" charset="0"/>
                <a:ea typeface="Calibri" charset="0"/>
                <a:cs typeface="Calibri" panose="020F0502020204030204" pitchFamily="34" charset="0"/>
              </a:rPr>
              <a:t>alcoolisme</a:t>
            </a:r>
            <a:r>
              <a:rPr lang="fr-LU" sz="2000" dirty="0">
                <a:latin typeface="Calibri" panose="020F0502020204030204" pitchFamily="34" charset="0"/>
                <a:ea typeface="Calibri" charset="0"/>
                <a:cs typeface="Calibri" panose="020F0502020204030204" pitchFamily="34" charset="0"/>
              </a:rPr>
              <a:t> ou d’autres </a:t>
            </a:r>
            <a:r>
              <a:rPr lang="fr-LU" sz="2000" b="1" dirty="0">
                <a:latin typeface="Calibri" panose="020F0502020204030204" pitchFamily="34" charset="0"/>
                <a:ea typeface="Calibri" charset="0"/>
                <a:cs typeface="Calibri" panose="020F0502020204030204" pitchFamily="34" charset="0"/>
              </a:rPr>
              <a:t>intoxications</a:t>
            </a:r>
            <a:r>
              <a:rPr lang="fr-LU" sz="2000" dirty="0">
                <a:latin typeface="Calibri" panose="020F0502020204030204" pitchFamily="34" charset="0"/>
                <a:ea typeface="Calibri" charset="0"/>
                <a:cs typeface="Calibri" panose="020F0502020204030204" pitchFamily="34" charset="0"/>
              </a:rPr>
              <a:t>;</a:t>
            </a:r>
          </a:p>
          <a:p>
            <a:pPr marL="285750" indent="-285750" algn="just">
              <a:spcAft>
                <a:spcPts val="300"/>
              </a:spcAft>
              <a:buFont typeface="Arial" panose="020B0604020202020204" pitchFamily="34" charset="0"/>
              <a:buChar char="•"/>
            </a:pPr>
            <a:r>
              <a:rPr lang="fr-LU" sz="2000" dirty="0">
                <a:latin typeface="Calibri" panose="020F0502020204030204" pitchFamily="34" charset="0"/>
                <a:ea typeface="Calibri" charset="0"/>
                <a:cs typeface="Calibri" panose="020F0502020204030204" pitchFamily="34" charset="0"/>
              </a:rPr>
              <a:t> ..........</a:t>
            </a:r>
            <a:r>
              <a:rPr lang="fr-LU" sz="2000" b="1" dirty="0">
                <a:latin typeface="Calibri" panose="020F0502020204030204" pitchFamily="34" charset="0"/>
                <a:ea typeface="Calibri" charset="0"/>
                <a:cs typeface="Calibri" panose="020F0502020204030204" pitchFamily="34" charset="0"/>
              </a:rPr>
              <a:t>d’inhabileté</a:t>
            </a:r>
            <a:r>
              <a:rPr lang="fr-LU" sz="2000" dirty="0">
                <a:latin typeface="Calibri" panose="020F0502020204030204" pitchFamily="34" charset="0"/>
                <a:ea typeface="Calibri" charset="0"/>
                <a:cs typeface="Calibri" panose="020F0502020204030204" pitchFamily="34" charset="0"/>
              </a:rPr>
              <a:t> ou de </a:t>
            </a:r>
            <a:r>
              <a:rPr lang="fr-LU" sz="2000" b="1" dirty="0">
                <a:latin typeface="Calibri" panose="020F0502020204030204" pitchFamily="34" charset="0"/>
                <a:ea typeface="Calibri" charset="0"/>
                <a:cs typeface="Calibri" panose="020F0502020204030204" pitchFamily="34" charset="0"/>
              </a:rPr>
              <a:t>maladresse</a:t>
            </a:r>
            <a:r>
              <a:rPr lang="fr-LU" sz="2000" dirty="0">
                <a:latin typeface="Calibri" panose="020F0502020204030204" pitchFamily="34" charset="0"/>
                <a:ea typeface="Calibri" charset="0"/>
                <a:cs typeface="Calibri" panose="020F0502020204030204" pitchFamily="34" charset="0"/>
              </a:rPr>
              <a:t>.............</a:t>
            </a:r>
          </a:p>
          <a:p>
            <a:pPr marL="285750" indent="-285750" algn="just">
              <a:spcAft>
                <a:spcPts val="300"/>
              </a:spcAft>
              <a:buFont typeface="Arial" panose="020B0604020202020204" pitchFamily="34" charset="0"/>
              <a:buChar char="•"/>
            </a:pPr>
            <a:r>
              <a:rPr lang="fr-LU" sz="2000" dirty="0">
                <a:latin typeface="Calibri" panose="020F0502020204030204" pitchFamily="34" charset="0"/>
                <a:ea typeface="Calibri" charset="0"/>
                <a:cs typeface="Calibri" panose="020F0502020204030204" pitchFamily="34" charset="0"/>
              </a:rPr>
              <a:t>..........</a:t>
            </a:r>
            <a:r>
              <a:rPr lang="fr-LU" sz="2000" b="1" dirty="0">
                <a:latin typeface="Calibri" panose="020F0502020204030204" pitchFamily="34" charset="0"/>
                <a:ea typeface="Calibri" charset="0"/>
                <a:cs typeface="Calibri" panose="020F0502020204030204" pitchFamily="34" charset="0"/>
              </a:rPr>
              <a:t>dépourvu du sens des responsabilités</a:t>
            </a:r>
            <a:r>
              <a:rPr lang="fr-LU" sz="2000" dirty="0">
                <a:latin typeface="Calibri" panose="020F0502020204030204" pitchFamily="34" charset="0"/>
                <a:ea typeface="Calibri" charset="0"/>
                <a:cs typeface="Calibri" panose="020F0502020204030204" pitchFamily="34" charset="0"/>
              </a:rPr>
              <a:t>................</a:t>
            </a:r>
          </a:p>
          <a:p>
            <a:pPr marL="285750" indent="-285750" algn="just">
              <a:spcAft>
                <a:spcPts val="300"/>
              </a:spcAft>
              <a:buFont typeface="Arial" panose="020B0604020202020204" pitchFamily="34" charset="0"/>
              <a:buChar char="•"/>
            </a:pPr>
            <a:r>
              <a:rPr lang="fr-LU" sz="2000" dirty="0">
                <a:latin typeface="Calibri" panose="020F0502020204030204" pitchFamily="34" charset="0"/>
                <a:ea typeface="Calibri" charset="0"/>
                <a:cs typeface="Calibri" panose="020F0502020204030204" pitchFamily="34" charset="0"/>
              </a:rPr>
              <a:t>souffre d’infirmités/troubles </a:t>
            </a:r>
            <a:r>
              <a:rPr lang="fr-LU" sz="2000" b="1" dirty="0">
                <a:latin typeface="Calibri" panose="020F0502020204030204" pitchFamily="34" charset="0"/>
                <a:ea typeface="Calibri" charset="0"/>
                <a:cs typeface="Calibri" panose="020F0502020204030204" pitchFamily="34" charset="0"/>
              </a:rPr>
              <a:t>susceptibles d’entraver ses aptitudes </a:t>
            </a:r>
            <a:r>
              <a:rPr lang="fr-LU" sz="2000" dirty="0">
                <a:latin typeface="Calibri" panose="020F0502020204030204" pitchFamily="34" charset="0"/>
                <a:ea typeface="Calibri" charset="0"/>
                <a:cs typeface="Calibri" panose="020F0502020204030204" pitchFamily="34" charset="0"/>
              </a:rPr>
              <a:t> de conduire</a:t>
            </a:r>
          </a:p>
          <a:p>
            <a:pPr marL="285750" indent="-285750" algn="just">
              <a:spcAft>
                <a:spcPts val="300"/>
              </a:spcAft>
              <a:buFont typeface="Arial" panose="020B0604020202020204" pitchFamily="34" charset="0"/>
              <a:buChar char="•"/>
            </a:pPr>
            <a:r>
              <a:rPr lang="fr-LU" sz="2000" dirty="0">
                <a:latin typeface="Calibri" panose="020F0502020204030204" pitchFamily="34" charset="0"/>
                <a:ea typeface="Calibri" charset="0"/>
                <a:cs typeface="Calibri" panose="020F0502020204030204" pitchFamily="34" charset="0"/>
              </a:rPr>
              <a:t>……………………</a:t>
            </a:r>
          </a:p>
        </p:txBody>
      </p:sp>
      <p:sp>
        <p:nvSpPr>
          <p:cNvPr id="7" name="Titel 4"/>
          <p:cNvSpPr txBox="1">
            <a:spLocks/>
          </p:cNvSpPr>
          <p:nvPr/>
        </p:nvSpPr>
        <p:spPr>
          <a:xfrm>
            <a:off x="191883" y="137397"/>
            <a:ext cx="8821149" cy="836712"/>
          </a:xfrm>
          <a:prstGeom prst="rect">
            <a:avLst/>
          </a:prstGeom>
        </p:spPr>
        <p:txBody>
          <a:bodyPr>
            <a:noAutofit/>
          </a:bodyPr>
          <a:lstStyle>
            <a:lvl1pPr algn="l" rtl="0" eaLnBrk="1" latinLnBrk="0" hangingPunct="1">
              <a:spcBef>
                <a:spcPct val="0"/>
              </a:spcBef>
              <a:buNone/>
              <a:defRPr kumimoji="0" sz="3200" b="1" kern="1200" baseline="0">
                <a:solidFill>
                  <a:schemeClr val="tx1"/>
                </a:solidFill>
                <a:effectLst>
                  <a:outerShdw blurRad="31750" dist="25400" dir="5400000" algn="tl" rotWithShape="0">
                    <a:srgbClr val="000000">
                      <a:alpha val="25000"/>
                    </a:srgbClr>
                  </a:outerShdw>
                </a:effectLst>
                <a:latin typeface="Arial" panose="020B0604020202020204" pitchFamily="34" charset="0"/>
                <a:ea typeface="+mj-ea"/>
                <a:cs typeface="+mj-cs"/>
              </a:defRPr>
            </a:lvl1pPr>
            <a:extLst/>
          </a:lstStyle>
          <a:p>
            <a:pPr marL="109728" algn="ctr"/>
            <a:r>
              <a:rPr kumimoji="0" lang="fr-LU" sz="2400" b="1" i="0" u="none" strike="noStrike" kern="1200" cap="none" spc="0" normalizeH="0" baseline="0" noProof="0" dirty="0">
                <a:ln>
                  <a:noFill/>
                </a:ln>
                <a:solidFill>
                  <a:srgbClr val="FF0000"/>
                </a:solidFill>
                <a:effectLst/>
                <a:uLnTx/>
                <a:uFillTx/>
                <a:latin typeface="Calibri" panose="020F0502020204030204" pitchFamily="34" charset="0"/>
                <a:ea typeface="Calibri" charset="0"/>
                <a:cs typeface="Calibri" panose="020F0502020204030204" pitchFamily="34" charset="0"/>
              </a:rPr>
              <a:t>Ce que dit le Code de la route</a:t>
            </a:r>
          </a:p>
          <a:p>
            <a:pPr marL="109728" algn="ctr"/>
            <a:r>
              <a:rPr lang="fr-LU" sz="1600" b="0" dirty="0">
                <a:effectLst/>
                <a:latin typeface="Calibri" panose="020F0502020204030204" pitchFamily="34" charset="0"/>
                <a:ea typeface="Calibri" charset="0"/>
                <a:cs typeface="Calibri" panose="020F0502020204030204" pitchFamily="34" charset="0"/>
              </a:rPr>
              <a:t>Art. 2. Paragraphe 1er</a:t>
            </a:r>
          </a:p>
        </p:txBody>
      </p:sp>
    </p:spTree>
    <p:extLst>
      <p:ext uri="{BB962C8B-B14F-4D97-AF65-F5344CB8AC3E}">
        <p14:creationId xmlns:p14="http://schemas.microsoft.com/office/powerpoint/2010/main" val="1335005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D5BBC35B-A44B-4119-B8DA-DE9E3DFADA20}" type="slidenum">
              <a:rPr lang="en-US" smtClean="0"/>
              <a:pPr/>
              <a:t>6</a:t>
            </a:fld>
            <a:endParaRPr lang="en-US" dirty="0"/>
          </a:p>
        </p:txBody>
      </p:sp>
      <p:sp>
        <p:nvSpPr>
          <p:cNvPr id="4" name="Rechteck 3"/>
          <p:cNvSpPr/>
          <p:nvPr/>
        </p:nvSpPr>
        <p:spPr>
          <a:xfrm>
            <a:off x="84384" y="881251"/>
            <a:ext cx="8921473" cy="5955476"/>
          </a:xfrm>
          <a:prstGeom prst="rect">
            <a:avLst/>
          </a:prstGeom>
        </p:spPr>
        <p:txBody>
          <a:bodyPr wrap="square">
            <a:spAutoFit/>
          </a:bodyPr>
          <a:lstStyle/>
          <a:p>
            <a:pPr lvl="0">
              <a:spcAft>
                <a:spcPts val="600"/>
              </a:spcAft>
              <a:buSzPct val="70000"/>
            </a:pPr>
            <a:r>
              <a:rPr lang="fr-LU" sz="2000" b="1" dirty="0">
                <a:solidFill>
                  <a:prstClr val="black"/>
                </a:solidFill>
                <a:latin typeface="Calibri" panose="020F0502020204030204" pitchFamily="34" charset="0"/>
                <a:ea typeface="Calibri" charset="0"/>
                <a:cs typeface="Calibri" panose="020F0502020204030204" pitchFamily="34" charset="0"/>
              </a:rPr>
              <a:t>a) Abus</a:t>
            </a:r>
          </a:p>
          <a:p>
            <a:pPr lvl="0">
              <a:spcAft>
                <a:spcPts val="2400"/>
              </a:spcAft>
              <a:buSzPct val="70000"/>
            </a:pPr>
            <a:r>
              <a:rPr lang="fr-LU" sz="2000" dirty="0">
                <a:solidFill>
                  <a:prstClr val="black"/>
                </a:solidFill>
                <a:latin typeface="Calibri" panose="020F0502020204030204" pitchFamily="34" charset="0"/>
                <a:ea typeface="Calibri" charset="0"/>
                <a:cs typeface="Calibri" panose="020F0502020204030204" pitchFamily="34" charset="0"/>
              </a:rPr>
              <a:t>Le permis de conduire n’est ni délivré ni renouvelé si l’intéressé se trouve </a:t>
            </a:r>
            <a:r>
              <a:rPr lang="fr-LU" sz="2000" b="1" dirty="0">
                <a:solidFill>
                  <a:prstClr val="black"/>
                </a:solidFill>
                <a:latin typeface="Calibri" panose="020F0502020204030204" pitchFamily="34" charset="0"/>
                <a:ea typeface="Calibri" charset="0"/>
                <a:cs typeface="Calibri" panose="020F0502020204030204" pitchFamily="34" charset="0"/>
              </a:rPr>
              <a:t>en état de dépendance</a:t>
            </a:r>
            <a:r>
              <a:rPr lang="fr-LU" sz="2000" dirty="0">
                <a:solidFill>
                  <a:prstClr val="black"/>
                </a:solidFill>
                <a:latin typeface="Calibri" panose="020F0502020204030204" pitchFamily="34" charset="0"/>
                <a:ea typeface="Calibri" charset="0"/>
                <a:cs typeface="Calibri" panose="020F0502020204030204" pitchFamily="34" charset="0"/>
              </a:rPr>
              <a:t> vis-à-vis de substances à action psychotrope </a:t>
            </a:r>
            <a:r>
              <a:rPr lang="fr-LU" sz="2000" b="1" dirty="0">
                <a:solidFill>
                  <a:prstClr val="black"/>
                </a:solidFill>
                <a:latin typeface="Calibri" panose="020F0502020204030204" pitchFamily="34" charset="0"/>
                <a:ea typeface="Calibri" charset="0"/>
                <a:cs typeface="Calibri" panose="020F0502020204030204" pitchFamily="34" charset="0"/>
              </a:rPr>
              <a:t>ou s’il en abuse régulièrement, sans être dépendant</a:t>
            </a:r>
          </a:p>
          <a:p>
            <a:pPr lvl="0">
              <a:spcAft>
                <a:spcPts val="600"/>
              </a:spcAft>
              <a:buSzPct val="70000"/>
            </a:pPr>
            <a:r>
              <a:rPr lang="fr-LU" sz="2000" b="1" dirty="0">
                <a:solidFill>
                  <a:prstClr val="black"/>
                </a:solidFill>
                <a:latin typeface="Calibri" panose="020F0502020204030204" pitchFamily="34" charset="0"/>
                <a:ea typeface="Calibri" charset="0"/>
                <a:cs typeface="Calibri" panose="020F0502020204030204" pitchFamily="34" charset="0"/>
              </a:rPr>
              <a:t>b) Consommation régulière</a:t>
            </a:r>
          </a:p>
          <a:p>
            <a:pPr lvl="0">
              <a:buSzPct val="70000"/>
            </a:pPr>
            <a:r>
              <a:rPr lang="fr-LU" sz="2000" dirty="0">
                <a:solidFill>
                  <a:prstClr val="black"/>
                </a:solidFill>
                <a:latin typeface="Calibri" panose="020F0502020204030204" pitchFamily="34" charset="0"/>
                <a:ea typeface="Calibri" charset="0"/>
                <a:cs typeface="Calibri" panose="020F0502020204030204" pitchFamily="34" charset="0"/>
              </a:rPr>
              <a:t>Le permis de conduire n’est ni délivré ni renouvelé si l’intéressé </a:t>
            </a:r>
            <a:r>
              <a:rPr lang="fr-LU" sz="2000" b="1" dirty="0">
                <a:solidFill>
                  <a:prstClr val="black"/>
                </a:solidFill>
                <a:latin typeface="Calibri" panose="020F0502020204030204" pitchFamily="34" charset="0"/>
                <a:ea typeface="Calibri" charset="0"/>
                <a:cs typeface="Calibri" panose="020F0502020204030204" pitchFamily="34" charset="0"/>
              </a:rPr>
              <a:t>consomme régulièrement </a:t>
            </a:r>
            <a:r>
              <a:rPr lang="fr-LU" sz="2000" dirty="0">
                <a:solidFill>
                  <a:prstClr val="black"/>
                </a:solidFill>
                <a:latin typeface="Calibri" panose="020F0502020204030204" pitchFamily="34" charset="0"/>
                <a:ea typeface="Calibri" charset="0"/>
                <a:cs typeface="Calibri" panose="020F0502020204030204" pitchFamily="34" charset="0"/>
              </a:rPr>
              <a:t>des substances psychotropes, ……, </a:t>
            </a:r>
          </a:p>
          <a:p>
            <a:pPr marL="342900" lvl="0" indent="-342900">
              <a:spcAft>
                <a:spcPts val="600"/>
              </a:spcAft>
              <a:buSzPct val="70000"/>
              <a:buFont typeface="Arial" panose="020B0604020202020204" pitchFamily="34" charset="0"/>
              <a:buChar char="•"/>
            </a:pPr>
            <a:r>
              <a:rPr lang="fr-LU" sz="2000" b="1" dirty="0">
                <a:solidFill>
                  <a:prstClr val="black"/>
                </a:solidFill>
                <a:latin typeface="Calibri" panose="020F0502020204030204" pitchFamily="34" charset="0"/>
                <a:ea typeface="Calibri" charset="0"/>
                <a:cs typeface="Calibri" panose="020F0502020204030204" pitchFamily="34" charset="0"/>
              </a:rPr>
              <a:t>susceptibles de compromettre son aptitude à conduire sans danger</a:t>
            </a:r>
            <a:r>
              <a:rPr lang="fr-LU" sz="2000" dirty="0">
                <a:solidFill>
                  <a:prstClr val="black"/>
                </a:solidFill>
                <a:latin typeface="Calibri" panose="020F0502020204030204" pitchFamily="34" charset="0"/>
                <a:ea typeface="Calibri" charset="0"/>
                <a:cs typeface="Calibri" panose="020F0502020204030204" pitchFamily="34" charset="0"/>
              </a:rPr>
              <a:t>, </a:t>
            </a:r>
          </a:p>
          <a:p>
            <a:pPr marL="342900" lvl="0" indent="-342900">
              <a:spcAft>
                <a:spcPts val="1200"/>
              </a:spcAft>
              <a:buSzPct val="70000"/>
              <a:buFont typeface="Arial" panose="020B0604020202020204" pitchFamily="34" charset="0"/>
              <a:buChar char="•"/>
            </a:pPr>
            <a:r>
              <a:rPr lang="fr-LU" sz="2000" dirty="0">
                <a:solidFill>
                  <a:prstClr val="black"/>
                </a:solidFill>
                <a:latin typeface="Calibri" panose="020F0502020204030204" pitchFamily="34" charset="0"/>
                <a:ea typeface="Calibri" charset="0"/>
                <a:cs typeface="Calibri" panose="020F0502020204030204" pitchFamily="34" charset="0"/>
              </a:rPr>
              <a:t>si la </a:t>
            </a:r>
            <a:r>
              <a:rPr lang="fr-LU" sz="2000" b="1" dirty="0">
                <a:solidFill>
                  <a:prstClr val="black"/>
                </a:solidFill>
                <a:latin typeface="Calibri" panose="020F0502020204030204" pitchFamily="34" charset="0"/>
                <a:ea typeface="Calibri" charset="0"/>
                <a:cs typeface="Calibri" panose="020F0502020204030204" pitchFamily="34" charset="0"/>
              </a:rPr>
              <a:t>quantité absorbée est telle qu’elle exerce une influence néfaste sur la conduite </a:t>
            </a:r>
          </a:p>
          <a:p>
            <a:pPr lvl="0">
              <a:spcAft>
                <a:spcPts val="600"/>
              </a:spcAft>
              <a:buSzPct val="70000"/>
            </a:pPr>
            <a:r>
              <a:rPr lang="fr-LU" sz="2000" dirty="0">
                <a:solidFill>
                  <a:prstClr val="black"/>
                </a:solidFill>
                <a:latin typeface="Calibri" panose="020F0502020204030204" pitchFamily="34" charset="0"/>
                <a:ea typeface="Calibri" charset="0"/>
                <a:cs typeface="Calibri" panose="020F0502020204030204" pitchFamily="34" charset="0"/>
              </a:rPr>
              <a:t>Il en est </a:t>
            </a:r>
            <a:r>
              <a:rPr lang="fr-LU" sz="2000" b="1" dirty="0">
                <a:solidFill>
                  <a:prstClr val="black"/>
                </a:solidFill>
                <a:latin typeface="Calibri" panose="020F0502020204030204" pitchFamily="34" charset="0"/>
                <a:ea typeface="Calibri" charset="0"/>
                <a:cs typeface="Calibri" panose="020F0502020204030204" pitchFamily="34" charset="0"/>
              </a:rPr>
              <a:t>de même pour tout autre médicament </a:t>
            </a:r>
            <a:r>
              <a:rPr lang="fr-LU" sz="2000" dirty="0">
                <a:solidFill>
                  <a:prstClr val="black"/>
                </a:solidFill>
                <a:latin typeface="Calibri" panose="020F0502020204030204" pitchFamily="34" charset="0"/>
                <a:ea typeface="Calibri" charset="0"/>
                <a:cs typeface="Calibri" panose="020F0502020204030204" pitchFamily="34" charset="0"/>
              </a:rPr>
              <a:t>ou association de médicaments qui </a:t>
            </a:r>
            <a:r>
              <a:rPr lang="fr-LU" sz="2000" b="1" dirty="0">
                <a:solidFill>
                  <a:prstClr val="black"/>
                </a:solidFill>
                <a:latin typeface="Calibri" panose="020F0502020204030204" pitchFamily="34" charset="0"/>
                <a:ea typeface="Calibri" charset="0"/>
                <a:cs typeface="Calibri" panose="020F0502020204030204" pitchFamily="34" charset="0"/>
              </a:rPr>
              <a:t>exerce une influence </a:t>
            </a:r>
            <a:r>
              <a:rPr lang="fr-LU" sz="2000" dirty="0">
                <a:solidFill>
                  <a:prstClr val="black"/>
                </a:solidFill>
                <a:latin typeface="Calibri" panose="020F0502020204030204" pitchFamily="34" charset="0"/>
                <a:ea typeface="Calibri" charset="0"/>
                <a:cs typeface="Calibri" panose="020F0502020204030204" pitchFamily="34" charset="0"/>
              </a:rPr>
              <a:t>sur l’aptitude à conduire</a:t>
            </a:r>
          </a:p>
          <a:p>
            <a:pPr marL="1700213" lvl="0">
              <a:spcAft>
                <a:spcPts val="600"/>
              </a:spcAft>
              <a:buSzPct val="70000"/>
            </a:pPr>
            <a:r>
              <a:rPr lang="fr-LU" sz="1600" i="1" dirty="0">
                <a:solidFill>
                  <a:prstClr val="black"/>
                </a:solidFill>
                <a:latin typeface="Calibri" panose="020F0502020204030204" pitchFamily="34" charset="0"/>
                <a:ea typeface="Calibri" charset="0"/>
                <a:cs typeface="Calibri" panose="020F0502020204030204" pitchFamily="34" charset="0"/>
              </a:rPr>
              <a:t>En ce qui concerne la délivrance et le renouvellement des permis de conduire des catégories C, CE, C1, C1E, D, DE, D1 et D1E, la commission médicale tiendra en outre compte dans ses avis, des risques ou dangers additionnels liés à la conduite des véhicules correspondant à ces catégories »</a:t>
            </a:r>
          </a:p>
          <a:p>
            <a:pPr marL="342900" lvl="0" indent="-342900">
              <a:spcAft>
                <a:spcPts val="2400"/>
              </a:spcAft>
              <a:buSzPct val="70000"/>
              <a:buFont typeface="Arial" panose="020B0604020202020204" pitchFamily="34" charset="0"/>
              <a:buChar char="•"/>
            </a:pPr>
            <a:endParaRPr lang="fr-LU" sz="2200" dirty="0">
              <a:solidFill>
                <a:prstClr val="black"/>
              </a:solidFill>
              <a:latin typeface="Calibri" panose="020F0502020204030204" pitchFamily="34" charset="0"/>
              <a:ea typeface="Calibri" charset="0"/>
              <a:cs typeface="Calibri" panose="020F0502020204030204" pitchFamily="34" charset="0"/>
            </a:endParaRPr>
          </a:p>
        </p:txBody>
      </p:sp>
      <p:sp>
        <p:nvSpPr>
          <p:cNvPr id="2" name="Titel 4">
            <a:extLst>
              <a:ext uri="{FF2B5EF4-FFF2-40B4-BE49-F238E27FC236}">
                <a16:creationId xmlns:a16="http://schemas.microsoft.com/office/drawing/2014/main" id="{B6EBFDBA-345B-211D-2E24-76E67263E9E6}"/>
              </a:ext>
            </a:extLst>
          </p:cNvPr>
          <p:cNvSpPr txBox="1">
            <a:spLocks/>
          </p:cNvSpPr>
          <p:nvPr/>
        </p:nvSpPr>
        <p:spPr>
          <a:xfrm>
            <a:off x="84384" y="-14916"/>
            <a:ext cx="8821149" cy="836712"/>
          </a:xfrm>
          <a:prstGeom prst="rect">
            <a:avLst/>
          </a:prstGeom>
        </p:spPr>
        <p:txBody>
          <a:bodyPr>
            <a:noAutofit/>
          </a:bodyPr>
          <a:lstStyle>
            <a:lvl1pPr algn="l" rtl="0" eaLnBrk="1" latinLnBrk="0" hangingPunct="1">
              <a:spcBef>
                <a:spcPct val="0"/>
              </a:spcBef>
              <a:buNone/>
              <a:defRPr kumimoji="0" sz="3200" b="1" kern="1200" baseline="0">
                <a:solidFill>
                  <a:schemeClr val="tx1"/>
                </a:solidFill>
                <a:effectLst>
                  <a:outerShdw blurRad="31750" dist="25400" dir="5400000" algn="tl" rotWithShape="0">
                    <a:srgbClr val="000000">
                      <a:alpha val="25000"/>
                    </a:srgbClr>
                  </a:outerShdw>
                </a:effectLst>
                <a:latin typeface="Arial" panose="020B0604020202020204" pitchFamily="34" charset="0"/>
                <a:ea typeface="+mj-ea"/>
                <a:cs typeface="+mj-cs"/>
              </a:defRPr>
            </a:lvl1pPr>
            <a:extLst/>
          </a:lstStyle>
          <a:p>
            <a:pPr marL="109728" algn="ctr">
              <a:spcAft>
                <a:spcPts val="300"/>
              </a:spcAft>
            </a:pPr>
            <a:r>
              <a:rPr kumimoji="0" lang="fr-LU" sz="2400" b="1" i="0" u="none" strike="noStrike" kern="1200" cap="none" spc="0" normalizeH="0" baseline="0" noProof="0" dirty="0">
                <a:ln>
                  <a:noFill/>
                </a:ln>
                <a:solidFill>
                  <a:srgbClr val="FF0000"/>
                </a:solidFill>
                <a:effectLst/>
                <a:uLnTx/>
                <a:uFillTx/>
                <a:latin typeface="Calibri" panose="020F0502020204030204" pitchFamily="34" charset="0"/>
                <a:ea typeface="Calibri" charset="0"/>
                <a:cs typeface="Calibri" panose="020F0502020204030204" pitchFamily="34" charset="0"/>
              </a:rPr>
              <a:t>Ce que dit le Code de la route</a:t>
            </a:r>
          </a:p>
          <a:p>
            <a:pPr marL="109728" algn="ctr"/>
            <a:r>
              <a:rPr lang="fr-LU" sz="2200" dirty="0">
                <a:solidFill>
                  <a:srgbClr val="FF0000"/>
                </a:solidFill>
                <a:effectLst/>
                <a:latin typeface="Calibri" panose="020F0502020204030204" pitchFamily="34" charset="0"/>
                <a:ea typeface="Calibri" charset="0"/>
                <a:cs typeface="Calibri" panose="020F0502020204030204" pitchFamily="34" charset="0"/>
              </a:rPr>
              <a:t>Drogues et médicaments - Art 77 – 8.2. </a:t>
            </a:r>
          </a:p>
        </p:txBody>
      </p:sp>
    </p:spTree>
    <p:extLst>
      <p:ext uri="{BB962C8B-B14F-4D97-AF65-F5344CB8AC3E}">
        <p14:creationId xmlns:p14="http://schemas.microsoft.com/office/powerpoint/2010/main" val="1197127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32A5995-1FF4-E8F5-5862-01207EB1A8CE}"/>
              </a:ext>
            </a:extLst>
          </p:cNvPr>
          <p:cNvSpPr>
            <a:spLocks noGrp="1"/>
          </p:cNvSpPr>
          <p:nvPr>
            <p:ph type="sldNum" sz="quarter" idx="12"/>
          </p:nvPr>
        </p:nvSpPr>
        <p:spPr/>
        <p:txBody>
          <a:bodyPr/>
          <a:lstStyle/>
          <a:p>
            <a:fld id="{D5BBC35B-A44B-4119-B8DA-DE9E3DFADA20}" type="slidenum">
              <a:rPr lang="en-US" smtClean="0"/>
              <a:pPr/>
              <a:t>7</a:t>
            </a:fld>
            <a:endParaRPr lang="en-US" dirty="0"/>
          </a:p>
        </p:txBody>
      </p:sp>
      <p:sp>
        <p:nvSpPr>
          <p:cNvPr id="4" name="ZoneTexte 3">
            <a:extLst>
              <a:ext uri="{FF2B5EF4-FFF2-40B4-BE49-F238E27FC236}">
                <a16:creationId xmlns:a16="http://schemas.microsoft.com/office/drawing/2014/main" id="{76EF0860-E0C9-89CB-8EF4-7C43EA00FF9F}"/>
              </a:ext>
            </a:extLst>
          </p:cNvPr>
          <p:cNvSpPr txBox="1"/>
          <p:nvPr/>
        </p:nvSpPr>
        <p:spPr>
          <a:xfrm>
            <a:off x="143508" y="1124744"/>
            <a:ext cx="8856984" cy="3247043"/>
          </a:xfrm>
          <a:prstGeom prst="rect">
            <a:avLst/>
          </a:prstGeom>
          <a:noFill/>
        </p:spPr>
        <p:txBody>
          <a:bodyPr wrap="square">
            <a:spAutoFit/>
          </a:bodyPr>
          <a:lstStyle/>
          <a:p>
            <a:r>
              <a:rPr lang="fr-LU" sz="2000" dirty="0">
                <a:latin typeface="Calibri" panose="020F0502020204030204" pitchFamily="34" charset="0"/>
                <a:cs typeface="Calibri" panose="020F0502020204030204" pitchFamily="34" charset="0"/>
              </a:rPr>
              <a:t>En cas </a:t>
            </a:r>
          </a:p>
          <a:p>
            <a:pPr marL="342900" indent="-342900">
              <a:buFont typeface="Arial" panose="020B0604020202020204" pitchFamily="34" charset="0"/>
              <a:buChar char="•"/>
            </a:pPr>
            <a:r>
              <a:rPr lang="fr-LU" sz="2000" dirty="0">
                <a:latin typeface="Calibri" panose="020F0502020204030204" pitchFamily="34" charset="0"/>
                <a:cs typeface="Calibri" panose="020F0502020204030204" pitchFamily="34" charset="0"/>
              </a:rPr>
              <a:t>d’un </a:t>
            </a:r>
            <a:r>
              <a:rPr lang="fr-LU" sz="2000" b="1" dirty="0">
                <a:latin typeface="Calibri" panose="020F0502020204030204" pitchFamily="34" charset="0"/>
                <a:cs typeface="Calibri" panose="020F0502020204030204" pitchFamily="34" charset="0"/>
              </a:rPr>
              <a:t>indice grave </a:t>
            </a:r>
            <a:r>
              <a:rPr lang="fr-LU" sz="2000" dirty="0">
                <a:latin typeface="Calibri" panose="020F0502020204030204" pitchFamily="34" charset="0"/>
                <a:cs typeface="Calibri" panose="020F0502020204030204" pitchFamily="34" charset="0"/>
              </a:rPr>
              <a:t>faisant présumer  ==&gt; </a:t>
            </a:r>
            <a:r>
              <a:rPr lang="fr-LU" sz="2000" b="1" dirty="0">
                <a:latin typeface="Calibri" panose="020F0502020204030204" pitchFamily="34" charset="0"/>
                <a:cs typeface="Calibri" panose="020F0502020204030204" pitchFamily="34" charset="0"/>
              </a:rPr>
              <a:t>signes extérieurs de consommation de THC</a:t>
            </a:r>
          </a:p>
          <a:p>
            <a:pPr marL="342900" indent="-342900">
              <a:buFont typeface="Arial" panose="020B0604020202020204" pitchFamily="34" charset="0"/>
              <a:buChar char="•"/>
            </a:pPr>
            <a:r>
              <a:rPr lang="fr-LU" sz="2000" dirty="0">
                <a:latin typeface="Calibri" panose="020F0502020204030204" pitchFamily="34" charset="0"/>
                <a:cs typeface="Calibri" panose="020F0502020204030204" pitchFamily="34" charset="0"/>
              </a:rPr>
              <a:t>de contrôles </a:t>
            </a:r>
            <a:r>
              <a:rPr lang="fr-LU" sz="2000" b="1" dirty="0">
                <a:latin typeface="Calibri" panose="020F0502020204030204" pitchFamily="34" charset="0"/>
                <a:cs typeface="Calibri" panose="020F0502020204030204" pitchFamily="34" charset="0"/>
              </a:rPr>
              <a:t>sur réquisition du procureur d’Etat </a:t>
            </a:r>
          </a:p>
          <a:p>
            <a:pPr marL="342900" indent="-342900">
              <a:spcAft>
                <a:spcPts val="600"/>
              </a:spcAft>
              <a:buFont typeface="Arial" panose="020B0604020202020204" pitchFamily="34" charset="0"/>
              <a:buChar char="•"/>
            </a:pPr>
            <a:r>
              <a:rPr lang="fr-LU" sz="2000" b="1" dirty="0">
                <a:latin typeface="Calibri" panose="020F0502020204030204" pitchFamily="34" charset="0"/>
                <a:cs typeface="Calibri" panose="020F0502020204030204" pitchFamily="34" charset="0"/>
              </a:rPr>
              <a:t>d’accident de circulation qui a causé des dommages corporels</a:t>
            </a:r>
          </a:p>
          <a:p>
            <a:r>
              <a:rPr lang="fr-LU" sz="2000" dirty="0">
                <a:latin typeface="Calibri" panose="020F0502020204030204" pitchFamily="34" charset="0"/>
                <a:cs typeface="Calibri" panose="020F0502020204030204" pitchFamily="34" charset="0"/>
              </a:rPr>
              <a:t>	==&gt; un examen de </a:t>
            </a:r>
            <a:r>
              <a:rPr lang="fr-LU" sz="2000" b="1" dirty="0">
                <a:latin typeface="Calibri" panose="020F0502020204030204" pitchFamily="34" charset="0"/>
                <a:cs typeface="Calibri" panose="020F0502020204030204" pitchFamily="34" charset="0"/>
              </a:rPr>
              <a:t>la sueur ou de la salive </a:t>
            </a:r>
          </a:p>
          <a:p>
            <a:endParaRPr lang="fr-LU" sz="2000" dirty="0">
              <a:latin typeface="Calibri" panose="020F0502020204030204" pitchFamily="34" charset="0"/>
              <a:cs typeface="Calibri" panose="020F0502020204030204" pitchFamily="34" charset="0"/>
            </a:endParaRPr>
          </a:p>
          <a:p>
            <a:r>
              <a:rPr lang="fr-LU" sz="2000" dirty="0">
                <a:latin typeface="Calibri" panose="020F0502020204030204" pitchFamily="34" charset="0"/>
                <a:cs typeface="Calibri" panose="020F0502020204030204" pitchFamily="34" charset="0"/>
              </a:rPr>
              <a:t>Si le test s’avère être concluant </a:t>
            </a:r>
          </a:p>
          <a:p>
            <a:r>
              <a:rPr lang="fr-LU" sz="2000" dirty="0">
                <a:latin typeface="Calibri" panose="020F0502020204030204" pitchFamily="34" charset="0"/>
                <a:cs typeface="Calibri" panose="020F0502020204030204" pitchFamily="34" charset="0"/>
              </a:rPr>
              <a:t>==&gt; </a:t>
            </a:r>
            <a:r>
              <a:rPr lang="fr-LU" sz="2000" b="1" dirty="0">
                <a:latin typeface="Calibri" panose="020F0502020204030204" pitchFamily="34" charset="0"/>
                <a:cs typeface="Calibri" panose="020F0502020204030204" pitchFamily="34" charset="0"/>
              </a:rPr>
              <a:t>prise de sang </a:t>
            </a:r>
          </a:p>
          <a:p>
            <a:r>
              <a:rPr lang="fr-LU" sz="2000" dirty="0">
                <a:latin typeface="Calibri" panose="020F0502020204030204" pitchFamily="34" charset="0"/>
                <a:cs typeface="Calibri" panose="020F0502020204030204" pitchFamily="34" charset="0"/>
              </a:rPr>
              <a:t>==&gt; dosage du </a:t>
            </a:r>
            <a:r>
              <a:rPr lang="fr-LU" sz="2000" b="1" dirty="0">
                <a:solidFill>
                  <a:srgbClr val="FF0000"/>
                </a:solidFill>
                <a:latin typeface="Calibri" panose="020F0502020204030204" pitchFamily="34" charset="0"/>
                <a:cs typeface="Calibri" panose="020F0502020204030204" pitchFamily="34" charset="0"/>
              </a:rPr>
              <a:t>taux sérique de THC (ou autres substances)</a:t>
            </a:r>
          </a:p>
        </p:txBody>
      </p:sp>
      <p:sp>
        <p:nvSpPr>
          <p:cNvPr id="5" name="ZoneTexte 4">
            <a:extLst>
              <a:ext uri="{FF2B5EF4-FFF2-40B4-BE49-F238E27FC236}">
                <a16:creationId xmlns:a16="http://schemas.microsoft.com/office/drawing/2014/main" id="{0E81B2D8-3936-E7D7-3385-E08BB2B2EC42}"/>
              </a:ext>
            </a:extLst>
          </p:cNvPr>
          <p:cNvSpPr txBox="1"/>
          <p:nvPr/>
        </p:nvSpPr>
        <p:spPr>
          <a:xfrm>
            <a:off x="320118" y="84931"/>
            <a:ext cx="8503764" cy="707886"/>
          </a:xfrm>
          <a:prstGeom prst="rect">
            <a:avLst/>
          </a:prstGeom>
          <a:noFill/>
        </p:spPr>
        <p:txBody>
          <a:bodyPr wrap="square">
            <a:spAutoFit/>
          </a:bodyPr>
          <a:lstStyle/>
          <a:p>
            <a:pPr algn="ctr"/>
            <a:r>
              <a:rPr lang="fr-LU" sz="2400" b="1" dirty="0">
                <a:solidFill>
                  <a:srgbClr val="FF0000"/>
                </a:solidFill>
                <a:latin typeface="Calibri" panose="020F0502020204030204" pitchFamily="34" charset="0"/>
                <a:cs typeface="Calibri" panose="020F0502020204030204" pitchFamily="34" charset="0"/>
              </a:rPr>
              <a:t>Que fait la Police</a:t>
            </a:r>
          </a:p>
          <a:p>
            <a:pPr algn="ctr"/>
            <a:r>
              <a:rPr lang="fr-LU" sz="1600" dirty="0">
                <a:latin typeface="Calibri" panose="020F0502020204030204" pitchFamily="34" charset="0"/>
                <a:cs typeface="Calibri" panose="020F0502020204030204" pitchFamily="34" charset="0"/>
              </a:rPr>
              <a:t>Art 12. Paragraphe 4</a:t>
            </a:r>
            <a:r>
              <a:rPr lang="fr-LU" sz="1600" dirty="0">
                <a:solidFill>
                  <a:srgbClr val="FF0000"/>
                </a:solidFill>
                <a:latin typeface="Calibri" panose="020F0502020204030204" pitchFamily="34" charset="0"/>
                <a:cs typeface="Calibri" panose="020F0502020204030204" pitchFamily="34" charset="0"/>
              </a:rPr>
              <a:t> </a:t>
            </a:r>
            <a:endParaRPr lang="fr-LU" sz="1600" dirty="0">
              <a:solidFill>
                <a:srgbClr val="FF0000"/>
              </a:solidFill>
            </a:endParaRPr>
          </a:p>
        </p:txBody>
      </p:sp>
    </p:spTree>
    <p:extLst>
      <p:ext uri="{BB962C8B-B14F-4D97-AF65-F5344CB8AC3E}">
        <p14:creationId xmlns:p14="http://schemas.microsoft.com/office/powerpoint/2010/main" val="1508112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654C27A9-FB1F-40D5-D828-F62A2A6FB4FD}"/>
              </a:ext>
            </a:extLst>
          </p:cNvPr>
          <p:cNvSpPr>
            <a:spLocks noGrp="1"/>
          </p:cNvSpPr>
          <p:nvPr>
            <p:ph type="sldNum" sz="quarter" idx="12"/>
          </p:nvPr>
        </p:nvSpPr>
        <p:spPr/>
        <p:txBody>
          <a:bodyPr/>
          <a:lstStyle/>
          <a:p>
            <a:fld id="{D5BBC35B-A44B-4119-B8DA-DE9E3DFADA20}" type="slidenum">
              <a:rPr lang="en-US" smtClean="0"/>
              <a:pPr/>
              <a:t>8</a:t>
            </a:fld>
            <a:endParaRPr lang="en-US" dirty="0"/>
          </a:p>
        </p:txBody>
      </p:sp>
      <p:sp>
        <p:nvSpPr>
          <p:cNvPr id="4" name="ZoneTexte 3">
            <a:extLst>
              <a:ext uri="{FF2B5EF4-FFF2-40B4-BE49-F238E27FC236}">
                <a16:creationId xmlns:a16="http://schemas.microsoft.com/office/drawing/2014/main" id="{CE0BEA48-3656-E962-4C82-17DAAD337B91}"/>
              </a:ext>
            </a:extLst>
          </p:cNvPr>
          <p:cNvSpPr txBox="1"/>
          <p:nvPr/>
        </p:nvSpPr>
        <p:spPr>
          <a:xfrm>
            <a:off x="167707" y="594486"/>
            <a:ext cx="8808585" cy="1538883"/>
          </a:xfrm>
          <a:prstGeom prst="rect">
            <a:avLst/>
          </a:prstGeom>
          <a:noFill/>
        </p:spPr>
        <p:txBody>
          <a:bodyPr wrap="square">
            <a:spAutoFit/>
          </a:bodyPr>
          <a:lstStyle/>
          <a:p>
            <a:pPr>
              <a:spcAft>
                <a:spcPts val="1200"/>
              </a:spcAft>
            </a:pPr>
            <a:r>
              <a:rPr lang="fr-LU" sz="2000" b="1" dirty="0">
                <a:latin typeface="Calibri" panose="020F0502020204030204" pitchFamily="34" charset="0"/>
                <a:cs typeface="Calibri" panose="020F0502020204030204" pitchFamily="34" charset="0"/>
              </a:rPr>
              <a:t>Art 12. Paragraphe 4 ==&gt; Taux délictuel sanguin à partir de 1 </a:t>
            </a:r>
            <a:r>
              <a:rPr lang="fr-LU" sz="2000" b="1" dirty="0" err="1">
                <a:latin typeface="Calibri" panose="020F0502020204030204" pitchFamily="34" charset="0"/>
                <a:cs typeface="Calibri" panose="020F0502020204030204" pitchFamily="34" charset="0"/>
              </a:rPr>
              <a:t>ng</a:t>
            </a:r>
            <a:r>
              <a:rPr lang="fr-LU" sz="2000" b="1" dirty="0">
                <a:latin typeface="Calibri" panose="020F0502020204030204" pitchFamily="34" charset="0"/>
                <a:cs typeface="Calibri" panose="020F0502020204030204" pitchFamily="34" charset="0"/>
              </a:rPr>
              <a:t>/ml de THC </a:t>
            </a:r>
          </a:p>
          <a:p>
            <a:r>
              <a:rPr lang="fr-LU" sz="1600" i="1" dirty="0">
                <a:latin typeface="Calibri" panose="020F0502020204030204" pitchFamily="34" charset="0"/>
                <a:cs typeface="Calibri" panose="020F0502020204030204" pitchFamily="34" charset="0"/>
              </a:rPr>
              <a:t>Est puni des peines prévues ……, tout conducteur d’un véhicule ou d’un animal, ainsi que tout piéton impliqué dans un accident, dont l’organisme comporte la présence d’une des substances ci-après: </a:t>
            </a:r>
          </a:p>
          <a:p>
            <a:r>
              <a:rPr lang="fr-LU" sz="1600" i="1" dirty="0">
                <a:latin typeface="Calibri" panose="020F0502020204030204" pitchFamily="34" charset="0"/>
                <a:cs typeface="Calibri" panose="020F0502020204030204" pitchFamily="34" charset="0"/>
              </a:rPr>
              <a:t>THC, amphétamine, méthamphétamine, MDMA, MDA, morphine, cocaïne ou </a:t>
            </a:r>
            <a:r>
              <a:rPr lang="fr-LU" sz="1600" i="1" dirty="0" err="1">
                <a:latin typeface="Calibri" panose="020F0502020204030204" pitchFamily="34" charset="0"/>
                <a:cs typeface="Calibri" panose="020F0502020204030204" pitchFamily="34" charset="0"/>
              </a:rPr>
              <a:t>benzoylecgonine</a:t>
            </a:r>
            <a:r>
              <a:rPr lang="fr-LU" sz="1600" i="1" dirty="0">
                <a:latin typeface="Calibri" panose="020F0502020204030204" pitchFamily="34" charset="0"/>
                <a:cs typeface="Calibri" panose="020F0502020204030204" pitchFamily="34" charset="0"/>
              </a:rPr>
              <a:t> et dont le taux sérique est égal ou supérieur à:</a:t>
            </a:r>
          </a:p>
        </p:txBody>
      </p:sp>
      <p:pic>
        <p:nvPicPr>
          <p:cNvPr id="6" name="Image 5">
            <a:extLst>
              <a:ext uri="{FF2B5EF4-FFF2-40B4-BE49-F238E27FC236}">
                <a16:creationId xmlns:a16="http://schemas.microsoft.com/office/drawing/2014/main" id="{C9BF62DC-47EC-D5A3-D82F-F7EF67C05F45}"/>
              </a:ext>
            </a:extLst>
          </p:cNvPr>
          <p:cNvPicPr>
            <a:picLocks noChangeAspect="1"/>
          </p:cNvPicPr>
          <p:nvPr/>
        </p:nvPicPr>
        <p:blipFill>
          <a:blip r:embed="rId2"/>
          <a:stretch>
            <a:fillRect/>
          </a:stretch>
        </p:blipFill>
        <p:spPr>
          <a:xfrm>
            <a:off x="2444301" y="2172624"/>
            <a:ext cx="3711876" cy="2489270"/>
          </a:xfrm>
          <a:prstGeom prst="rect">
            <a:avLst/>
          </a:prstGeom>
        </p:spPr>
      </p:pic>
      <p:sp>
        <p:nvSpPr>
          <p:cNvPr id="7" name="Ellipse 6">
            <a:extLst>
              <a:ext uri="{FF2B5EF4-FFF2-40B4-BE49-F238E27FC236}">
                <a16:creationId xmlns:a16="http://schemas.microsoft.com/office/drawing/2014/main" id="{3E59AA28-821A-2F78-82CC-E0D37241784C}"/>
              </a:ext>
            </a:extLst>
          </p:cNvPr>
          <p:cNvSpPr/>
          <p:nvPr/>
        </p:nvSpPr>
        <p:spPr>
          <a:xfrm>
            <a:off x="4499992" y="2133369"/>
            <a:ext cx="1512168" cy="67408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LU"/>
          </a:p>
        </p:txBody>
      </p:sp>
      <p:sp>
        <p:nvSpPr>
          <p:cNvPr id="8" name="ZoneTexte 7">
            <a:extLst>
              <a:ext uri="{FF2B5EF4-FFF2-40B4-BE49-F238E27FC236}">
                <a16:creationId xmlns:a16="http://schemas.microsoft.com/office/drawing/2014/main" id="{89BF63E2-2C7A-BE8E-7258-E96C96C165B8}"/>
              </a:ext>
            </a:extLst>
          </p:cNvPr>
          <p:cNvSpPr txBox="1"/>
          <p:nvPr/>
        </p:nvSpPr>
        <p:spPr>
          <a:xfrm>
            <a:off x="167707" y="84931"/>
            <a:ext cx="8808585" cy="461665"/>
          </a:xfrm>
          <a:prstGeom prst="rect">
            <a:avLst/>
          </a:prstGeom>
          <a:noFill/>
        </p:spPr>
        <p:txBody>
          <a:bodyPr wrap="square">
            <a:spAutoFit/>
          </a:bodyPr>
          <a:lstStyle/>
          <a:p>
            <a:pPr marL="109728" algn="ctr"/>
            <a:r>
              <a:rPr kumimoji="0" lang="fr-LU" sz="2400" b="1" i="0" u="none" strike="noStrike" kern="1200" cap="none" spc="0" normalizeH="0" baseline="0" noProof="0" dirty="0">
                <a:ln>
                  <a:noFill/>
                </a:ln>
                <a:solidFill>
                  <a:srgbClr val="FF0000"/>
                </a:solidFill>
                <a:effectLst/>
                <a:uLnTx/>
                <a:uFillTx/>
                <a:latin typeface="Calibri" panose="020F0502020204030204" pitchFamily="34" charset="0"/>
                <a:ea typeface="Calibri" charset="0"/>
                <a:cs typeface="Calibri" panose="020F0502020204030204" pitchFamily="34" charset="0"/>
              </a:rPr>
              <a:t>Taux sériques de THC</a:t>
            </a:r>
          </a:p>
        </p:txBody>
      </p:sp>
      <p:sp>
        <p:nvSpPr>
          <p:cNvPr id="5" name="ZoneTexte 4">
            <a:extLst>
              <a:ext uri="{FF2B5EF4-FFF2-40B4-BE49-F238E27FC236}">
                <a16:creationId xmlns:a16="http://schemas.microsoft.com/office/drawing/2014/main" id="{F79F0301-20A4-9FB7-D41F-4C33CF6281D9}"/>
              </a:ext>
            </a:extLst>
          </p:cNvPr>
          <p:cNvSpPr txBox="1"/>
          <p:nvPr/>
        </p:nvSpPr>
        <p:spPr>
          <a:xfrm>
            <a:off x="167706" y="5107764"/>
            <a:ext cx="8808585" cy="707886"/>
          </a:xfrm>
          <a:prstGeom prst="rect">
            <a:avLst/>
          </a:prstGeom>
          <a:noFill/>
        </p:spPr>
        <p:txBody>
          <a:bodyPr wrap="square">
            <a:spAutoFit/>
          </a:bodyPr>
          <a:lstStyle/>
          <a:p>
            <a:pPr>
              <a:spcAft>
                <a:spcPts val="1800"/>
              </a:spcAft>
            </a:pPr>
            <a:r>
              <a:rPr lang="fr-LU" sz="2000" dirty="0">
                <a:latin typeface="Calibri" panose="020F0502020204030204" pitchFamily="34" charset="0"/>
                <a:cs typeface="Calibri" panose="020F0502020204030204" pitchFamily="34" charset="0"/>
              </a:rPr>
              <a:t>Des </a:t>
            </a:r>
            <a:r>
              <a:rPr lang="fr-LU" sz="2000" b="1" dirty="0">
                <a:latin typeface="Calibri" panose="020F0502020204030204" pitchFamily="34" charset="0"/>
                <a:cs typeface="Calibri" panose="020F0502020204030204" pitchFamily="34" charset="0"/>
              </a:rPr>
              <a:t>sanctions pénales </a:t>
            </a:r>
            <a:r>
              <a:rPr lang="fr-LU" sz="2000" dirty="0">
                <a:latin typeface="Calibri" panose="020F0502020204030204" pitchFamily="34" charset="0"/>
                <a:cs typeface="Calibri" panose="020F0502020204030204" pitchFamily="34" charset="0"/>
              </a:rPr>
              <a:t>pour conduite sous influence s’appliquent dès dépassement  du seuil validé (</a:t>
            </a:r>
            <a:r>
              <a:rPr lang="fr-LU" sz="2000" b="1" dirty="0">
                <a:solidFill>
                  <a:srgbClr val="FF0000"/>
                </a:solidFill>
                <a:latin typeface="Calibri" panose="020F0502020204030204" pitchFamily="34" charset="0"/>
                <a:cs typeface="Calibri" panose="020F0502020204030204" pitchFamily="34" charset="0"/>
              </a:rPr>
              <a:t>au Luxembourg 1ng THC / ml sang</a:t>
            </a:r>
            <a:r>
              <a:rPr lang="fr-LU" sz="20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788384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8E433FE-6B7E-0EED-0A4E-5222D5B7C4A3}"/>
              </a:ext>
            </a:extLst>
          </p:cNvPr>
          <p:cNvSpPr>
            <a:spLocks noGrp="1"/>
          </p:cNvSpPr>
          <p:nvPr>
            <p:ph type="sldNum" sz="quarter" idx="12"/>
          </p:nvPr>
        </p:nvSpPr>
        <p:spPr/>
        <p:txBody>
          <a:bodyPr/>
          <a:lstStyle/>
          <a:p>
            <a:fld id="{D5BBC35B-A44B-4119-B8DA-DE9E3DFADA20}" type="slidenum">
              <a:rPr lang="en-US" smtClean="0"/>
              <a:pPr/>
              <a:t>9</a:t>
            </a:fld>
            <a:endParaRPr lang="en-US" dirty="0"/>
          </a:p>
        </p:txBody>
      </p:sp>
      <p:sp>
        <p:nvSpPr>
          <p:cNvPr id="6" name="ZoneTexte 5">
            <a:extLst>
              <a:ext uri="{FF2B5EF4-FFF2-40B4-BE49-F238E27FC236}">
                <a16:creationId xmlns:a16="http://schemas.microsoft.com/office/drawing/2014/main" id="{3B1F7DAC-4548-C912-099B-6F7AE0470FB9}"/>
              </a:ext>
            </a:extLst>
          </p:cNvPr>
          <p:cNvSpPr txBox="1"/>
          <p:nvPr/>
        </p:nvSpPr>
        <p:spPr>
          <a:xfrm>
            <a:off x="299256" y="1052736"/>
            <a:ext cx="8713776" cy="4385816"/>
          </a:xfrm>
          <a:prstGeom prst="rect">
            <a:avLst/>
          </a:prstGeom>
          <a:noFill/>
        </p:spPr>
        <p:txBody>
          <a:bodyPr wrap="square">
            <a:spAutoFit/>
          </a:bodyPr>
          <a:lstStyle/>
          <a:p>
            <a:pPr>
              <a:spcAft>
                <a:spcPts val="1200"/>
              </a:spcAft>
            </a:pPr>
            <a:r>
              <a:rPr lang="fr-LU" sz="2000" b="1" dirty="0">
                <a:latin typeface="Calibri" panose="020F0502020204030204" pitchFamily="34" charset="0"/>
                <a:cs typeface="Calibri" panose="020F0502020204030204" pitchFamily="34" charset="0"/>
              </a:rPr>
              <a:t>France, Italie, Espagne </a:t>
            </a:r>
            <a:r>
              <a:rPr lang="fr-LU" sz="2000" dirty="0">
                <a:latin typeface="Calibri" panose="020F0502020204030204" pitchFamily="34" charset="0"/>
                <a:cs typeface="Calibri" panose="020F0502020204030204" pitchFamily="34" charset="0"/>
              </a:rPr>
              <a:t>: tolérance 0 ==&gt; Interdiction de conduire après usage de drogues quelle que soit la quantité de drogue consommée</a:t>
            </a:r>
          </a:p>
          <a:p>
            <a:pPr>
              <a:spcAft>
                <a:spcPts val="1200"/>
              </a:spcAft>
            </a:pPr>
            <a:r>
              <a:rPr lang="fr-LU" sz="2000" b="1" dirty="0">
                <a:latin typeface="Calibri" panose="020F0502020204030204" pitchFamily="34" charset="0"/>
                <a:cs typeface="Calibri" panose="020F0502020204030204" pitchFamily="34" charset="0"/>
              </a:rPr>
              <a:t>Luxembourg, Belgique, Irlande, Danemark</a:t>
            </a:r>
            <a:r>
              <a:rPr lang="fr-LU" sz="2000" dirty="0">
                <a:latin typeface="Calibri" panose="020F0502020204030204" pitchFamily="34" charset="0"/>
                <a:cs typeface="Calibri" panose="020F0502020204030204" pitchFamily="34" charset="0"/>
              </a:rPr>
              <a:t>: 1ng/ml de sang</a:t>
            </a:r>
          </a:p>
          <a:p>
            <a:pPr>
              <a:spcAft>
                <a:spcPts val="1200"/>
              </a:spcAft>
            </a:pPr>
            <a:r>
              <a:rPr lang="fr-LU" sz="2000" b="1" dirty="0">
                <a:latin typeface="Calibri" panose="020F0502020204030204" pitchFamily="34" charset="0"/>
                <a:cs typeface="Calibri" panose="020F0502020204030204" pitchFamily="34" charset="0"/>
              </a:rPr>
              <a:t>Grande-Bretagne </a:t>
            </a:r>
            <a:r>
              <a:rPr lang="fr-LU" sz="2000" dirty="0">
                <a:latin typeface="Calibri" panose="020F0502020204030204" pitchFamily="34" charset="0"/>
                <a:cs typeface="Calibri" panose="020F0502020204030204" pitchFamily="34" charset="0"/>
              </a:rPr>
              <a:t>: 2ng/ml</a:t>
            </a:r>
          </a:p>
          <a:p>
            <a:pPr>
              <a:spcAft>
                <a:spcPts val="1200"/>
              </a:spcAft>
            </a:pPr>
            <a:r>
              <a:rPr lang="fr-LU" sz="2000" b="1" dirty="0">
                <a:latin typeface="Calibri" panose="020F0502020204030204" pitchFamily="34" charset="0"/>
                <a:cs typeface="Calibri" panose="020F0502020204030204" pitchFamily="34" charset="0"/>
              </a:rPr>
              <a:t>Pays Bas </a:t>
            </a:r>
            <a:r>
              <a:rPr lang="fr-LU" sz="2000" dirty="0">
                <a:latin typeface="Calibri" panose="020F0502020204030204" pitchFamily="34" charset="0"/>
                <a:cs typeface="Calibri" panose="020F0502020204030204" pitchFamily="34" charset="0"/>
              </a:rPr>
              <a:t>: 3ng/ml de sang (1ng/ml en présence d’autres drogues)</a:t>
            </a:r>
          </a:p>
          <a:p>
            <a:pPr>
              <a:spcAft>
                <a:spcPts val="1200"/>
              </a:spcAft>
            </a:pPr>
            <a:r>
              <a:rPr lang="fr-LU" sz="2000" b="1" dirty="0">
                <a:latin typeface="Calibri" panose="020F0502020204030204" pitchFamily="34" charset="0"/>
                <a:cs typeface="Calibri" panose="020F0502020204030204" pitchFamily="34" charset="0"/>
              </a:rPr>
              <a:t>Allemagne</a:t>
            </a:r>
            <a:r>
              <a:rPr lang="fr-LU" sz="2000" dirty="0">
                <a:latin typeface="Calibri" panose="020F0502020204030204" pitchFamily="34" charset="0"/>
                <a:cs typeface="Calibri" panose="020F0502020204030204" pitchFamily="34" charset="0"/>
              </a:rPr>
              <a:t> : 3,5ng/ml de sang</a:t>
            </a:r>
          </a:p>
          <a:p>
            <a:pPr>
              <a:spcAft>
                <a:spcPts val="1200"/>
              </a:spcAft>
            </a:pPr>
            <a:r>
              <a:rPr lang="fr-LU" sz="2000" b="1" dirty="0">
                <a:latin typeface="Calibri" panose="020F0502020204030204" pitchFamily="34" charset="0"/>
                <a:cs typeface="Calibri" panose="020F0502020204030204" pitchFamily="34" charset="0"/>
              </a:rPr>
              <a:t>État de Washington </a:t>
            </a:r>
            <a:r>
              <a:rPr lang="fr-LU" sz="2000" dirty="0">
                <a:latin typeface="Calibri" panose="020F0502020204030204" pitchFamily="34" charset="0"/>
                <a:cs typeface="Calibri" panose="020F0502020204030204" pitchFamily="34" charset="0"/>
              </a:rPr>
              <a:t>: 5ng/ml – </a:t>
            </a:r>
            <a:r>
              <a:rPr lang="fr-LU" sz="2000" b="1" dirty="0">
                <a:latin typeface="Calibri" panose="020F0502020204030204" pitchFamily="34" charset="0"/>
                <a:cs typeface="Calibri" panose="020F0502020204030204" pitchFamily="34" charset="0"/>
              </a:rPr>
              <a:t>Californie, Oregon </a:t>
            </a:r>
            <a:r>
              <a:rPr lang="fr-LU" sz="2000" dirty="0">
                <a:latin typeface="Calibri" panose="020F0502020204030204" pitchFamily="34" charset="0"/>
                <a:cs typeface="Calibri" panose="020F0502020204030204" pitchFamily="34" charset="0"/>
              </a:rPr>
              <a:t>: absence de taux </a:t>
            </a:r>
          </a:p>
          <a:p>
            <a:pPr>
              <a:spcAft>
                <a:spcPts val="1800"/>
              </a:spcAft>
            </a:pPr>
            <a:endParaRPr lang="fr-LU" sz="2000" b="1" dirty="0">
              <a:latin typeface="Calibri" panose="020F0502020204030204" pitchFamily="34" charset="0"/>
              <a:cs typeface="Calibri" panose="020F0502020204030204" pitchFamily="34" charset="0"/>
            </a:endParaRPr>
          </a:p>
          <a:p>
            <a:pPr>
              <a:spcAft>
                <a:spcPts val="1800"/>
              </a:spcAft>
            </a:pPr>
            <a:r>
              <a:rPr lang="fr-LU" sz="2200" b="1" dirty="0">
                <a:solidFill>
                  <a:srgbClr val="FF0000"/>
                </a:solidFill>
                <a:latin typeface="Calibri" panose="020F0502020204030204" pitchFamily="34" charset="0"/>
                <a:ea typeface="Calibri" charset="0"/>
                <a:cs typeface="Calibri" panose="020F0502020204030204" pitchFamily="34" charset="0"/>
              </a:rPr>
              <a:t>Aucun consensus sur le seuil auquel le niveau de THC sérique affaiblit les capacités de conduite </a:t>
            </a:r>
            <a:r>
              <a:rPr lang="fr-LU" sz="2200" dirty="0">
                <a:solidFill>
                  <a:prstClr val="black"/>
                </a:solidFill>
                <a:latin typeface="Calibri" panose="020F0502020204030204" pitchFamily="34" charset="0"/>
                <a:ea typeface="Calibri" charset="0"/>
                <a:cs typeface="Calibri" panose="020F0502020204030204" pitchFamily="34" charset="0"/>
              </a:rPr>
              <a:t>(</a:t>
            </a:r>
            <a:r>
              <a:rPr lang="fr-LU" sz="2200" dirty="0" err="1">
                <a:solidFill>
                  <a:prstClr val="black"/>
                </a:solidFill>
                <a:latin typeface="Calibri" panose="020F0502020204030204" pitchFamily="34" charset="0"/>
                <a:ea typeface="Calibri" charset="0"/>
                <a:cs typeface="Calibri" panose="020F0502020204030204" pitchFamily="34" charset="0"/>
              </a:rPr>
              <a:t>Willits</a:t>
            </a:r>
            <a:r>
              <a:rPr lang="fr-LU" sz="2200" dirty="0">
                <a:solidFill>
                  <a:prstClr val="black"/>
                </a:solidFill>
                <a:latin typeface="Calibri" panose="020F0502020204030204" pitchFamily="34" charset="0"/>
                <a:ea typeface="Calibri" charset="0"/>
                <a:cs typeface="Calibri" panose="020F0502020204030204" pitchFamily="34" charset="0"/>
              </a:rPr>
              <a:t>, 2020) </a:t>
            </a:r>
          </a:p>
        </p:txBody>
      </p:sp>
      <p:sp>
        <p:nvSpPr>
          <p:cNvPr id="3" name="ZoneTexte 2">
            <a:extLst>
              <a:ext uri="{FF2B5EF4-FFF2-40B4-BE49-F238E27FC236}">
                <a16:creationId xmlns:a16="http://schemas.microsoft.com/office/drawing/2014/main" id="{7E7A1879-C432-6895-D029-7F487ADEDFB4}"/>
              </a:ext>
            </a:extLst>
          </p:cNvPr>
          <p:cNvSpPr txBox="1"/>
          <p:nvPr/>
        </p:nvSpPr>
        <p:spPr>
          <a:xfrm>
            <a:off x="2403186" y="219223"/>
            <a:ext cx="4505916" cy="461665"/>
          </a:xfrm>
          <a:prstGeom prst="rect">
            <a:avLst/>
          </a:prstGeom>
          <a:noFill/>
        </p:spPr>
        <p:txBody>
          <a:bodyPr wrap="square">
            <a:spAutoFit/>
          </a:bodyPr>
          <a:lstStyle/>
          <a:p>
            <a:pPr marL="109728" algn="ctr"/>
            <a:r>
              <a:rPr kumimoji="0" lang="fr-LU" sz="2400" b="1" i="0" u="none" strike="noStrike" kern="1200" cap="none" spc="0" normalizeH="0" baseline="0" noProof="0" dirty="0">
                <a:ln>
                  <a:noFill/>
                </a:ln>
                <a:effectLst/>
                <a:uLnTx/>
                <a:uFillTx/>
                <a:latin typeface="Calibri" panose="020F0502020204030204" pitchFamily="34" charset="0"/>
                <a:ea typeface="Calibri" charset="0"/>
                <a:cs typeface="Calibri" panose="020F0502020204030204" pitchFamily="34" charset="0"/>
              </a:rPr>
              <a:t>Taux sériques de THC</a:t>
            </a:r>
          </a:p>
        </p:txBody>
      </p:sp>
    </p:spTree>
    <p:extLst>
      <p:ext uri="{BB962C8B-B14F-4D97-AF65-F5344CB8AC3E}">
        <p14:creationId xmlns:p14="http://schemas.microsoft.com/office/powerpoint/2010/main" val="6676010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ster pres">
  <a:themeElements>
    <a:clrScheme name="Hyperion">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Master pres</Template>
  <TotalTime>0</TotalTime>
  <Words>1787</Words>
  <Application>Microsoft Office PowerPoint</Application>
  <PresentationFormat>On-screen Show (4:3)</PresentationFormat>
  <Paragraphs>226</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Wingdings</vt:lpstr>
      <vt:lpstr>Wingdings 2</vt:lpstr>
      <vt:lpstr>Master pres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Claude</dc:creator>
  <cp:lastModifiedBy>EDLE VON HOESSLE Stefanie (HR)</cp:lastModifiedBy>
  <cp:revision>203</cp:revision>
  <cp:lastPrinted>2017-01-10T06:02:45Z</cp:lastPrinted>
  <dcterms:created xsi:type="dcterms:W3CDTF">2015-01-01T11:19:24Z</dcterms:created>
  <dcterms:modified xsi:type="dcterms:W3CDTF">2024-11-30T07:32:12Z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2024-11-30T07:32:12Z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6319827e-dd98-45d3-8561-54fe7f49eeb9</vt:lpwstr>
  </property>
  <property fmtid="{D5CDD505-2E9C-101B-9397-08002B2CF9AE}" pid="8" name="MSIP_Label_6bd9ddd1-4d20-43f6-abfa-fc3c07406f94_ContentBits">
    <vt:lpwstr>0</vt:lpwstr>
  </property>
</Properties>
</file>